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6" r:id="rId3"/>
    <p:sldId id="257" r:id="rId4"/>
    <p:sldId id="258" r:id="rId5"/>
    <p:sldId id="259" r:id="rId6"/>
    <p:sldId id="260" r:id="rId7"/>
    <p:sldId id="261" r:id="rId8"/>
    <p:sldId id="262" r:id="rId9"/>
    <p:sldId id="267" r:id="rId10"/>
    <p:sldId id="263" r:id="rId11"/>
    <p:sldId id="264" r:id="rId12"/>
    <p:sldId id="265" r:id="rId13"/>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370" y="1930"/>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IN"/>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B90A570C-ED6B-4964-B401-F974FA904AEE}" type="datetimeFigureOut">
              <a:rPr lang="en-US" smtClean="0"/>
              <a:pPr/>
              <a:t>3/28/2025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02DC228-4B9C-4A34-AC6A-563C06D313A8}"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90A570C-ED6B-4964-B401-F974FA904AEE}" type="datetimeFigureOut">
              <a:rPr lang="en-US" smtClean="0"/>
              <a:pPr/>
              <a:t>3/28/2025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02DC228-4B9C-4A34-AC6A-563C06D313A8}"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90A570C-ED6B-4964-B401-F974FA904AEE}" type="datetimeFigureOut">
              <a:rPr lang="en-US" smtClean="0"/>
              <a:pPr/>
              <a:t>3/28/2025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02DC228-4B9C-4A34-AC6A-563C06D313A8}"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90A570C-ED6B-4964-B401-F974FA904AEE}" type="datetimeFigureOut">
              <a:rPr lang="en-US" smtClean="0"/>
              <a:pPr/>
              <a:t>3/28/2025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02DC228-4B9C-4A34-AC6A-563C06D313A8}"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0A570C-ED6B-4964-B401-F974FA904AEE}" type="datetimeFigureOut">
              <a:rPr lang="en-US" smtClean="0"/>
              <a:pPr/>
              <a:t>3/28/2025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02DC228-4B9C-4A34-AC6A-563C06D313A8}"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B90A570C-ED6B-4964-B401-F974FA904AEE}" type="datetimeFigureOut">
              <a:rPr lang="en-US" smtClean="0"/>
              <a:pPr/>
              <a:t>3/28/2025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02DC228-4B9C-4A34-AC6A-563C06D313A8}"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B90A570C-ED6B-4964-B401-F974FA904AEE}" type="datetimeFigureOut">
              <a:rPr lang="en-US" smtClean="0"/>
              <a:pPr/>
              <a:t>3/28/2025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02DC228-4B9C-4A34-AC6A-563C06D313A8}"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B90A570C-ED6B-4964-B401-F974FA904AEE}" type="datetimeFigureOut">
              <a:rPr lang="en-US" smtClean="0"/>
              <a:pPr/>
              <a:t>3/28/2025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02DC228-4B9C-4A34-AC6A-563C06D313A8}"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0A570C-ED6B-4964-B401-F974FA904AEE}" type="datetimeFigureOut">
              <a:rPr lang="en-US" smtClean="0"/>
              <a:pPr/>
              <a:t>3/28/2025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02DC228-4B9C-4A34-AC6A-563C06D313A8}"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0A570C-ED6B-4964-B401-F974FA904AEE}" type="datetimeFigureOut">
              <a:rPr lang="en-US" smtClean="0"/>
              <a:pPr/>
              <a:t>3/28/2025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02DC228-4B9C-4A34-AC6A-563C06D313A8}"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0A570C-ED6B-4964-B401-F974FA904AEE}" type="datetimeFigureOut">
              <a:rPr lang="en-US" smtClean="0"/>
              <a:pPr/>
              <a:t>3/28/2025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02DC228-4B9C-4A34-AC6A-563C06D313A8}"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B90A570C-ED6B-4964-B401-F974FA904AEE}" type="datetimeFigureOut">
              <a:rPr lang="en-US" smtClean="0"/>
              <a:pPr/>
              <a:t>3/28/2025</a:t>
            </a:fld>
            <a:endParaRPr lang="en-IN"/>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E02DC228-4B9C-4A34-AC6A-563C06D313A8}"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www.uprvunl.org/taxonomy/term/47" TargetMode="External"/><Relationship Id="rId3" Type="http://schemas.openxmlformats.org/officeDocument/2006/relationships/hyperlink" Target="https://www.uprvunl.org/obra-thermal-power-station" TargetMode="External"/><Relationship Id="rId7" Type="http://schemas.openxmlformats.org/officeDocument/2006/relationships/hyperlink" Target="https://www.uprvunl.org/node/1252" TargetMode="External"/><Relationship Id="rId2" Type="http://schemas.openxmlformats.org/officeDocument/2006/relationships/hyperlink" Target="https://www.uprvunl.org/anpara-thermal-power-station" TargetMode="External"/><Relationship Id="rId1" Type="http://schemas.openxmlformats.org/officeDocument/2006/relationships/slideLayout" Target="../slideLayouts/slideLayout2.xml"/><Relationship Id="rId6" Type="http://schemas.openxmlformats.org/officeDocument/2006/relationships/hyperlink" Target="https://www.uprvunl.org/taxonomy/term/89" TargetMode="External"/><Relationship Id="rId5" Type="http://schemas.openxmlformats.org/officeDocument/2006/relationships/hyperlink" Target="https://www.uprvunl.org/parichha-thermal-power-station" TargetMode="External"/><Relationship Id="rId4" Type="http://schemas.openxmlformats.org/officeDocument/2006/relationships/hyperlink" Target="https://www.uprvunl.org/harduaganj-thermal-power-station"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66" y="1785918"/>
            <a:ext cx="6172200" cy="3419998"/>
          </a:xfrm>
        </p:spPr>
        <p:txBody>
          <a:bodyPr>
            <a:normAutofit fontScale="90000"/>
          </a:bodyPr>
          <a:lstStyle/>
          <a:p>
            <a:r>
              <a:rPr lang="en-US" sz="2200" b="1" dirty="0" smtClean="0">
                <a:solidFill>
                  <a:schemeClr val="tx2"/>
                </a:solidFill>
                <a:latin typeface="Times New Roman" pitchFamily="18" charset="0"/>
                <a:cs typeface="Times New Roman" pitchFamily="18" charset="0"/>
              </a:rPr>
              <a:t>An</a:t>
            </a:r>
            <a:r>
              <a:rPr lang="en-US" sz="2800" b="1" dirty="0" smtClean="0">
                <a:solidFill>
                  <a:schemeClr val="tx2"/>
                </a:solidFill>
                <a:latin typeface="Times New Roman" pitchFamily="18" charset="0"/>
                <a:cs typeface="Times New Roman" pitchFamily="18" charset="0"/>
              </a:rPr>
              <a:t> </a:t>
            </a:r>
            <a:br>
              <a:rPr lang="en-US" sz="2800" b="1" dirty="0" smtClean="0">
                <a:solidFill>
                  <a:schemeClr val="tx2"/>
                </a:solidFill>
                <a:latin typeface="Times New Roman" pitchFamily="18" charset="0"/>
                <a:cs typeface="Times New Roman" pitchFamily="18" charset="0"/>
              </a:rPr>
            </a:br>
            <a:r>
              <a:rPr lang="en-US" sz="2800" b="1" dirty="0" smtClean="0">
                <a:solidFill>
                  <a:schemeClr val="tx2"/>
                </a:solidFill>
                <a:latin typeface="Times New Roman" pitchFamily="18" charset="0"/>
                <a:cs typeface="Times New Roman" pitchFamily="18" charset="0"/>
              </a:rPr>
              <a:t/>
            </a:r>
            <a:br>
              <a:rPr lang="en-US" sz="2800" b="1" dirty="0" smtClean="0">
                <a:solidFill>
                  <a:schemeClr val="tx2"/>
                </a:solidFill>
                <a:latin typeface="Times New Roman" pitchFamily="18" charset="0"/>
                <a:cs typeface="Times New Roman" pitchFamily="18" charset="0"/>
              </a:rPr>
            </a:br>
            <a:r>
              <a:rPr lang="en-US" sz="2700" b="1" dirty="0" smtClean="0">
                <a:solidFill>
                  <a:schemeClr val="tx2"/>
                </a:solidFill>
                <a:latin typeface="Times New Roman" pitchFamily="18" charset="0"/>
                <a:cs typeface="Times New Roman" pitchFamily="18" charset="0"/>
              </a:rPr>
              <a:t>Overview</a:t>
            </a:r>
            <a:r>
              <a:rPr lang="en-US" sz="2800" b="1" dirty="0" smtClean="0">
                <a:solidFill>
                  <a:schemeClr val="tx2"/>
                </a:solidFill>
                <a:latin typeface="Times New Roman" pitchFamily="18" charset="0"/>
                <a:cs typeface="Times New Roman" pitchFamily="18" charset="0"/>
              </a:rPr>
              <a:t/>
            </a:r>
            <a:br>
              <a:rPr lang="en-US" sz="2800" b="1" dirty="0" smtClean="0">
                <a:solidFill>
                  <a:schemeClr val="tx2"/>
                </a:solidFill>
                <a:latin typeface="Times New Roman" pitchFamily="18" charset="0"/>
                <a:cs typeface="Times New Roman" pitchFamily="18" charset="0"/>
              </a:rPr>
            </a:br>
            <a:r>
              <a:rPr lang="en-US" sz="2800" b="1" dirty="0" smtClean="0">
                <a:solidFill>
                  <a:schemeClr val="tx2"/>
                </a:solidFill>
                <a:latin typeface="Times New Roman" pitchFamily="18" charset="0"/>
                <a:cs typeface="Times New Roman" pitchFamily="18" charset="0"/>
              </a:rPr>
              <a:t/>
            </a:r>
            <a:br>
              <a:rPr lang="en-US" sz="2800" b="1" dirty="0" smtClean="0">
                <a:solidFill>
                  <a:schemeClr val="tx2"/>
                </a:solidFill>
                <a:latin typeface="Times New Roman" pitchFamily="18" charset="0"/>
                <a:cs typeface="Times New Roman" pitchFamily="18" charset="0"/>
              </a:rPr>
            </a:br>
            <a:r>
              <a:rPr lang="en-US" sz="2200" b="1" dirty="0" smtClean="0">
                <a:solidFill>
                  <a:schemeClr val="tx2"/>
                </a:solidFill>
                <a:latin typeface="Times New Roman" pitchFamily="18" charset="0"/>
                <a:cs typeface="Times New Roman" pitchFamily="18" charset="0"/>
              </a:rPr>
              <a:t>of</a:t>
            </a:r>
            <a:r>
              <a:rPr lang="en-US" sz="2800" b="1" dirty="0" smtClean="0">
                <a:solidFill>
                  <a:schemeClr val="tx2"/>
                </a:solidFill>
                <a:latin typeface="Times New Roman" pitchFamily="18" charset="0"/>
                <a:cs typeface="Times New Roman" pitchFamily="18" charset="0"/>
              </a:rPr>
              <a:t/>
            </a:r>
            <a:br>
              <a:rPr lang="en-US" sz="2800" b="1" dirty="0" smtClean="0">
                <a:solidFill>
                  <a:schemeClr val="tx2"/>
                </a:solidFill>
                <a:latin typeface="Times New Roman" pitchFamily="18" charset="0"/>
                <a:cs typeface="Times New Roman" pitchFamily="18" charset="0"/>
              </a:rPr>
            </a:br>
            <a:r>
              <a:rPr lang="en-US" sz="2800" b="1" dirty="0" smtClean="0">
                <a:solidFill>
                  <a:schemeClr val="tx2"/>
                </a:solidFill>
                <a:latin typeface="Times New Roman" pitchFamily="18" charset="0"/>
                <a:cs typeface="Times New Roman" pitchFamily="18" charset="0"/>
              </a:rPr>
              <a:t/>
            </a:r>
            <a:br>
              <a:rPr lang="en-US" sz="2800" b="1" dirty="0" smtClean="0">
                <a:solidFill>
                  <a:schemeClr val="tx2"/>
                </a:solidFill>
                <a:latin typeface="Times New Roman" pitchFamily="18" charset="0"/>
                <a:cs typeface="Times New Roman" pitchFamily="18" charset="0"/>
              </a:rPr>
            </a:br>
            <a:r>
              <a:rPr lang="en-US" sz="3600" b="1" i="1" dirty="0" smtClean="0">
                <a:solidFill>
                  <a:schemeClr val="tx2"/>
                </a:solidFill>
                <a:latin typeface="Times New Roman" pitchFamily="18" charset="0"/>
                <a:cs typeface="Times New Roman" pitchFamily="18" charset="0"/>
              </a:rPr>
              <a:t>U.P. State Sector </a:t>
            </a:r>
            <a:r>
              <a:rPr lang="en-US" sz="3600" b="1" i="1" smtClean="0">
                <a:solidFill>
                  <a:schemeClr val="tx2"/>
                </a:solidFill>
                <a:latin typeface="Times New Roman" pitchFamily="18" charset="0"/>
                <a:cs typeface="Times New Roman" pitchFamily="18" charset="0"/>
              </a:rPr>
              <a:t>Power </a:t>
            </a:r>
            <a:r>
              <a:rPr lang="en-IN" sz="3600" dirty="0" smtClean="0">
                <a:solidFill>
                  <a:schemeClr val="tx2"/>
                </a:solidFill>
                <a:latin typeface="Times New Roman" pitchFamily="18" charset="0"/>
                <a:cs typeface="Times New Roman" pitchFamily="18" charset="0"/>
              </a:rPr>
              <a:t/>
            </a:r>
            <a:br>
              <a:rPr lang="en-IN" sz="3600" dirty="0" smtClean="0">
                <a:solidFill>
                  <a:schemeClr val="tx2"/>
                </a:solidFill>
                <a:latin typeface="Times New Roman" pitchFamily="18" charset="0"/>
                <a:cs typeface="Times New Roman" pitchFamily="18" charset="0"/>
              </a:rPr>
            </a:br>
            <a:r>
              <a:rPr lang="en-US" sz="2800" dirty="0" smtClean="0"/>
              <a:t>                                                                                                                             </a:t>
            </a:r>
            <a:r>
              <a:rPr lang="en-IN" sz="2800" dirty="0" smtClean="0"/>
              <a:t/>
            </a:r>
            <a:br>
              <a:rPr lang="en-IN" sz="2800" dirty="0" smtClean="0"/>
            </a:br>
            <a:endParaRPr lang="en-IN" sz="2800" dirty="0">
              <a:latin typeface="Times New Roman" pitchFamily="18" charset="0"/>
              <a:cs typeface="Times New Roman" pitchFamily="18" charset="0"/>
            </a:endParaRPr>
          </a:p>
        </p:txBody>
      </p:sp>
      <p:sp>
        <p:nvSpPr>
          <p:cNvPr id="3" name="Content Placeholder 2"/>
          <p:cNvSpPr>
            <a:spLocks noGrp="1"/>
          </p:cNvSpPr>
          <p:nvPr>
            <p:ph idx="1"/>
          </p:nvPr>
        </p:nvSpPr>
        <p:spPr>
          <a:xfrm>
            <a:off x="357166" y="6215074"/>
            <a:ext cx="6172200" cy="1152515"/>
          </a:xfrm>
        </p:spPr>
        <p:txBody>
          <a:bodyPr>
            <a:normAutofit/>
          </a:bodyPr>
          <a:lstStyle/>
          <a:p>
            <a:pPr algn="ctr">
              <a:buNone/>
            </a:pPr>
            <a:r>
              <a:rPr lang="en-US" sz="1800" dirty="0" smtClean="0">
                <a:latin typeface="Times New Roman" pitchFamily="18" charset="0"/>
                <a:cs typeface="Times New Roman" pitchFamily="18" charset="0"/>
              </a:rPr>
              <a:t>	</a:t>
            </a:r>
            <a:r>
              <a:rPr lang="en-US" sz="1800" dirty="0" err="1" smtClean="0">
                <a:solidFill>
                  <a:srgbClr val="002060"/>
                </a:solidFill>
                <a:latin typeface="Times New Roman" pitchFamily="18" charset="0"/>
                <a:cs typeface="Times New Roman" pitchFamily="18" charset="0"/>
              </a:rPr>
              <a:t>Er</a:t>
            </a:r>
            <a:r>
              <a:rPr lang="en-US" sz="1800" dirty="0" smtClean="0">
                <a:solidFill>
                  <a:srgbClr val="002060"/>
                </a:solidFill>
                <a:latin typeface="Times New Roman" pitchFamily="18" charset="0"/>
                <a:cs typeface="Times New Roman" pitchFamily="18" charset="0"/>
              </a:rPr>
              <a:t>. </a:t>
            </a:r>
            <a:r>
              <a:rPr lang="en-US" sz="1800" dirty="0" err="1" smtClean="0">
                <a:solidFill>
                  <a:srgbClr val="002060"/>
                </a:solidFill>
                <a:latin typeface="Times New Roman" pitchFamily="18" charset="0"/>
                <a:cs typeface="Times New Roman" pitchFamily="18" charset="0"/>
              </a:rPr>
              <a:t>R.C.Srivastava</a:t>
            </a:r>
            <a:r>
              <a:rPr lang="en-US" sz="1800" dirty="0" smtClean="0">
                <a:solidFill>
                  <a:srgbClr val="002060"/>
                </a:solidFill>
                <a:latin typeface="Times New Roman" pitchFamily="18" charset="0"/>
                <a:cs typeface="Times New Roman" pitchFamily="18" charset="0"/>
              </a:rPr>
              <a:t>, FIE                                                                                              Past Chairman, IEI, </a:t>
            </a:r>
            <a:r>
              <a:rPr lang="en-US" sz="1800" dirty="0" err="1" smtClean="0">
                <a:solidFill>
                  <a:srgbClr val="002060"/>
                </a:solidFill>
                <a:latin typeface="Times New Roman" pitchFamily="18" charset="0"/>
                <a:cs typeface="Times New Roman" pitchFamily="18" charset="0"/>
              </a:rPr>
              <a:t>Anpara</a:t>
            </a:r>
            <a:r>
              <a:rPr lang="en-US" sz="1800" dirty="0" smtClean="0">
                <a:solidFill>
                  <a:srgbClr val="002060"/>
                </a:solidFill>
                <a:latin typeface="Times New Roman" pitchFamily="18" charset="0"/>
                <a:cs typeface="Times New Roman" pitchFamily="18" charset="0"/>
              </a:rPr>
              <a:t> Local Center</a:t>
            </a:r>
            <a:r>
              <a:rPr lang="en-IN" sz="1800" dirty="0" smtClean="0">
                <a:solidFill>
                  <a:srgbClr val="002060"/>
                </a:solidFill>
                <a:latin typeface="Times New Roman" pitchFamily="18" charset="0"/>
                <a:cs typeface="Times New Roman" pitchFamily="18" charset="0"/>
              </a:rPr>
              <a:t/>
            </a:r>
            <a:br>
              <a:rPr lang="en-IN" sz="1800" dirty="0" smtClean="0">
                <a:solidFill>
                  <a:srgbClr val="002060"/>
                </a:solidFill>
                <a:latin typeface="Times New Roman" pitchFamily="18" charset="0"/>
                <a:cs typeface="Times New Roman" pitchFamily="18" charset="0"/>
              </a:rPr>
            </a:br>
            <a:r>
              <a:rPr lang="en-US" sz="1800" dirty="0" smtClean="0">
                <a:solidFill>
                  <a:srgbClr val="002060"/>
                </a:solidFill>
                <a:latin typeface="Times New Roman" pitchFamily="18" charset="0"/>
                <a:cs typeface="Times New Roman" pitchFamily="18" charset="0"/>
              </a:rPr>
              <a:t>Chief Engineer(L-1) </a:t>
            </a:r>
            <a:r>
              <a:rPr lang="en-US" sz="1800" dirty="0" err="1" smtClean="0">
                <a:solidFill>
                  <a:srgbClr val="002060"/>
                </a:solidFill>
                <a:latin typeface="Times New Roman" pitchFamily="18" charset="0"/>
                <a:cs typeface="Times New Roman" pitchFamily="18" charset="0"/>
              </a:rPr>
              <a:t>Retd</a:t>
            </a:r>
            <a:r>
              <a:rPr lang="en-US" sz="1800" dirty="0" smtClean="0">
                <a:solidFill>
                  <a:srgbClr val="002060"/>
                </a:solidFill>
                <a:latin typeface="Times New Roman" pitchFamily="18" charset="0"/>
                <a:cs typeface="Times New Roman" pitchFamily="18" charset="0"/>
              </a:rPr>
              <a:t>., UPRVUNL</a:t>
            </a:r>
            <a:endParaRPr lang="en-IN" sz="1800"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428604" y="1928794"/>
            <a:ext cx="6000792" cy="54938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rgbClr val="1F497D"/>
              </a:solidFill>
              <a:effectLst/>
              <a:latin typeface="Times New Roman" pitchFamily="18" charset="0"/>
              <a:ea typeface="Calibri" pitchFamily="34" charset="0"/>
              <a:cs typeface="Times New Roman" pitchFamily="18" charset="0"/>
            </a:endParaRPr>
          </a:p>
          <a:p>
            <a:pPr marL="0" marR="0" lvl="0" indent="457200"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1F497D"/>
                </a:solidFill>
                <a:effectLst/>
                <a:latin typeface="Times New Roman" pitchFamily="18" charset="0"/>
                <a:ea typeface="Calibri" pitchFamily="34" charset="0"/>
                <a:cs typeface="Times New Roman" pitchFamily="18" charset="0"/>
              </a:rPr>
              <a:t>CURRENT  POWER  DEMAND-SUPPLY  STATUS  IN  U.P.</a:t>
            </a: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approximate availability of electrical power in the state at present is summarized as below:</a:t>
            </a: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UPRVUNL</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units in operation		</a:t>
            </a:r>
            <a:r>
              <a:rPr kumimoji="0" lang="en-US"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8460 MW</a:t>
            </a:r>
            <a:endParaRPr kumimoji="0" lang="en-US" sz="15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Upcoming </a:t>
            </a:r>
            <a:r>
              <a:rPr kumimoji="0" lang="en-US"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UPRVUNL</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unit at </a:t>
            </a:r>
            <a:r>
              <a:rPr kumimoji="0" lang="en-US"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Obra</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660 MW</a:t>
            </a:r>
            <a:endParaRPr kumimoji="0" lang="en-US" sz="15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UPRVUNL</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Joint Venture Projects		</a:t>
            </a:r>
            <a:r>
              <a:rPr kumimoji="0" lang="en-US"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2265 MW</a:t>
            </a:r>
            <a:endParaRPr kumimoji="0" lang="en-US" sz="15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UP State share in Thermal Projects of		</a:t>
            </a:r>
            <a:r>
              <a:rPr kumimoji="0" lang="en-US"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9025 MW</a:t>
            </a:r>
            <a:endParaRPr kumimoji="0" lang="en-US" sz="15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Central Govt./Private sectors </a:t>
            </a: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UP  Hydro Projects		  	  </a:t>
            </a:r>
            <a:r>
              <a:rPr kumimoji="0" lang="en-US"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501 MW</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1600" b="1" i="0" u="none" strike="noStrike" cap="none" normalizeH="0" baseline="0" dirty="0" smtClean="0">
                <a:ln>
                  <a:noFill/>
                </a:ln>
                <a:solidFill>
                  <a:srgbClr val="1F497D"/>
                </a:solidFill>
                <a:effectLst/>
                <a:latin typeface="Times New Roman" pitchFamily="18" charset="0"/>
                <a:ea typeface="Calibri" pitchFamily="34" charset="0"/>
                <a:cs typeface="Times New Roman" pitchFamily="18" charset="0"/>
              </a:rPr>
              <a:t>Total		</a:t>
            </a:r>
            <a:r>
              <a:rPr kumimoji="0" lang="en-US" sz="1600" b="1" i="0" u="none" strike="noStrike" cap="none" normalizeH="0" dirty="0" smtClean="0">
                <a:ln>
                  <a:noFill/>
                </a:ln>
                <a:solidFill>
                  <a:srgbClr val="1F497D"/>
                </a:solidFill>
                <a:effectLst/>
                <a:latin typeface="Times New Roman" pitchFamily="18" charset="0"/>
                <a:ea typeface="Calibri" pitchFamily="34" charset="0"/>
                <a:cs typeface="Times New Roman" pitchFamily="18" charset="0"/>
              </a:rPr>
              <a:t>             </a:t>
            </a:r>
            <a:r>
              <a:rPr kumimoji="0" lang="en-US" sz="1600" b="1" i="0" u="none" strike="noStrike" cap="none" normalizeH="0" baseline="0" dirty="0" smtClean="0">
                <a:ln>
                  <a:noFill/>
                </a:ln>
                <a:solidFill>
                  <a:srgbClr val="1F497D"/>
                </a:solidFill>
                <a:effectLst/>
                <a:latin typeface="Times New Roman" pitchFamily="18" charset="0"/>
                <a:ea typeface="Calibri" pitchFamily="34" charset="0"/>
                <a:cs typeface="Times New Roman" pitchFamily="18" charset="0"/>
              </a:rPr>
              <a:t>20911  MW </a:t>
            </a: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above detailed power availability is still not sufficient to meet out the peak demands of the state in summer season and as such further enhancement in the state power capability is required.</a:t>
            </a: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571480" y="1714480"/>
            <a:ext cx="5857916" cy="49859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rgbClr val="1F497D"/>
                </a:solidFill>
                <a:effectLst/>
                <a:latin typeface="Times New Roman" pitchFamily="18" charset="0"/>
                <a:ea typeface="Times New Roman" pitchFamily="18" charset="0"/>
                <a:cs typeface="Times New Roman" pitchFamily="18" charset="0"/>
              </a:rPr>
              <a:t>NEW PROJECTS ENVISAGED</a:t>
            </a:r>
            <a:endPar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Seeing the rapidly growing power demand of the state and to keep </a:t>
            </a:r>
            <a:r>
              <a:rPr kumimoji="0" lang="en-US" sz="1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UPRVUNL</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in pace, two new thermal power projects namely </a:t>
            </a:r>
            <a:r>
              <a:rPr kumimoji="0" lang="en-US" sz="1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x</a:t>
            </a:r>
            <a:r>
              <a:rPr kumimoji="0" lang="en-US" sz="1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800</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1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MW</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Obra</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1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Thermal Power Project and </a:t>
            </a:r>
            <a:r>
              <a:rPr kumimoji="0" lang="en-US" sz="1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x</a:t>
            </a:r>
            <a:r>
              <a:rPr kumimoji="0" lang="en-US" sz="1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800</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1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MW</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Anpara</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1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Thermal Power Projects have also been envisaged at </a:t>
            </a:r>
            <a:r>
              <a:rPr kumimoji="0" lang="en-US"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Obra</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and </a:t>
            </a:r>
            <a:r>
              <a:rPr kumimoji="0" lang="en-US"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Anpara</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under the joint venture mode between </a:t>
            </a:r>
            <a:r>
              <a:rPr kumimoji="0" lang="en-US" sz="1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NTPC</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Ltd. and Uttar Pradesh </a:t>
            </a:r>
            <a:r>
              <a:rPr kumimoji="0" lang="en-US"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Rajya</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Vidyut</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Utpadan</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Nigam Ltd. The basic engineering works are being done by the engineers of  </a:t>
            </a:r>
            <a:r>
              <a:rPr kumimoji="0" lang="en-US" sz="1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NTPC </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and </a:t>
            </a:r>
            <a:r>
              <a:rPr kumimoji="0" lang="en-US" sz="1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UPRVUNL.</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UPRVUNL</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is fully geared up to cope up with the electricity demand of the state and to provide the reliable, uninterrupted, efficient and cost effective electricity to the people of the state. Its generating units utilize latest state of art technologies such as Distributed Control System</a:t>
            </a:r>
            <a:r>
              <a:rPr kumimoji="0" lang="en-US" sz="1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(DCS</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Condition Based Monitoring System(</a:t>
            </a:r>
            <a:r>
              <a:rPr kumimoji="0" lang="en-US" sz="1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CMS</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Online Vibration Monitoring System(</a:t>
            </a:r>
            <a:r>
              <a:rPr kumimoji="0" lang="en-US" sz="1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VMS</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Continuous Emission Monitoring System(</a:t>
            </a:r>
            <a:r>
              <a:rPr kumimoji="0" lang="en-US" sz="1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CEMS</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Effluent Monitoring &amp; Treatment System</a:t>
            </a:r>
            <a:r>
              <a:rPr kumimoji="0" lang="en-US" sz="1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(ETP</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Enterprise Resource Planning(ERP) system etc. to ensure  efficient and quality generation.</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0" y="3929058"/>
            <a:ext cx="68580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1" u="none" strike="noStrike" cap="none" normalizeH="0" baseline="0" dirty="0" smtClean="0">
                <a:ln>
                  <a:noFill/>
                </a:ln>
                <a:solidFill>
                  <a:srgbClr val="1F497D"/>
                </a:solidFill>
                <a:effectLst/>
                <a:latin typeface="Times New Roman" pitchFamily="18" charset="0"/>
                <a:ea typeface="Times New Roman" pitchFamily="18" charset="0"/>
                <a:cs typeface="Times New Roman" pitchFamily="18" charset="0"/>
              </a:rPr>
              <a:t>Thank you</a:t>
            </a:r>
            <a:endParaRPr kumimoji="0" lang="en-US" sz="32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428604" y="571472"/>
            <a:ext cx="6072230" cy="81099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sng" strike="noStrike" cap="none" normalizeH="0" baseline="0" dirty="0" smtClean="0">
              <a:ln>
                <a:noFill/>
              </a:ln>
              <a:solidFill>
                <a:srgbClr val="365F91"/>
              </a:solidFill>
              <a:effectLst/>
              <a:latin typeface="Times New Roman" pitchFamily="18" charset="0"/>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sng" strike="noStrike" cap="none" normalizeH="0" baseline="0" dirty="0" smtClean="0">
                <a:ln>
                  <a:noFill/>
                </a:ln>
                <a:solidFill>
                  <a:srgbClr val="365F91"/>
                </a:solidFill>
                <a:effectLst/>
                <a:latin typeface="Times New Roman" pitchFamily="18" charset="0"/>
                <a:ea typeface="Times New Roman" pitchFamily="18" charset="0"/>
                <a:cs typeface="Times New Roman" pitchFamily="18" charset="0"/>
              </a:rPr>
              <a:t>U.P. State Sector </a:t>
            </a:r>
            <a:r>
              <a:rPr kumimoji="0" lang="en-US" sz="2000" b="1" i="0" u="sng" strike="noStrike" cap="none" normalizeH="0" baseline="0" dirty="0" smtClean="0">
                <a:ln>
                  <a:noFill/>
                </a:ln>
                <a:solidFill>
                  <a:srgbClr val="365F91"/>
                </a:solidFill>
                <a:effectLst/>
                <a:latin typeface="Times New Roman" pitchFamily="18" charset="0"/>
                <a:ea typeface="Times New Roman" pitchFamily="18" charset="0"/>
                <a:cs typeface="Times New Roman" pitchFamily="18" charset="0"/>
              </a:rPr>
              <a:t>Power-An </a:t>
            </a:r>
            <a:r>
              <a:rPr kumimoji="0" lang="en-US" sz="2000" b="1" i="0" u="sng" strike="noStrike" cap="none" normalizeH="0" baseline="0" dirty="0" smtClean="0">
                <a:ln>
                  <a:noFill/>
                </a:ln>
                <a:solidFill>
                  <a:srgbClr val="365F91"/>
                </a:solidFill>
                <a:effectLst/>
                <a:latin typeface="Times New Roman" pitchFamily="18" charset="0"/>
                <a:ea typeface="Times New Roman" pitchFamily="18" charset="0"/>
                <a:cs typeface="Times New Roman" pitchFamily="18" charset="0"/>
              </a:rPr>
              <a:t>Overview</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365F91"/>
                </a:solidFill>
                <a:effectLst/>
                <a:latin typeface="Times New Roman" pitchFamily="18" charset="0"/>
                <a:ea typeface="Times New Roman" pitchFamily="18" charset="0"/>
                <a:cs typeface="Times New Roman" pitchFamily="18" charset="0"/>
              </a:rPr>
              <a:t>                                                                                                                             </a:t>
            </a:r>
          </a:p>
          <a:p>
            <a:pPr marL="0" marR="0" lvl="0" indent="0" algn="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The Electricity requirements of Uttar Pradesh were being fulfilled solely by U.P. State Electricity Board since its inception in </a:t>
            </a:r>
            <a:r>
              <a:rPr kumimoji="0" lang="en-US" sz="15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1959</a:t>
            </a:r>
            <a:r>
              <a:rPr kumimoji="0" lang="en-US" sz="16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 through its Generation, Transmission and Distribution wings till the formation of Uttar Pradesh </a:t>
            </a:r>
            <a:r>
              <a:rPr kumimoji="0" lang="en-US" sz="1600" b="0" i="0" u="none" strike="noStrike" cap="none" normalizeH="0" baseline="0" dirty="0" err="1" smtClean="0">
                <a:ln>
                  <a:noFill/>
                </a:ln>
                <a:solidFill>
                  <a:srgbClr val="0D0D0D"/>
                </a:solidFill>
                <a:effectLst/>
                <a:latin typeface="Times New Roman" pitchFamily="18" charset="0"/>
                <a:ea typeface="Times New Roman" pitchFamily="18" charset="0"/>
                <a:cs typeface="Times New Roman" pitchFamily="18" charset="0"/>
              </a:rPr>
              <a:t>Rajya</a:t>
            </a:r>
            <a:r>
              <a:rPr kumimoji="0" lang="en-US" sz="16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 </a:t>
            </a:r>
            <a:r>
              <a:rPr kumimoji="0" lang="en-US" sz="1600" b="0" i="0" u="none" strike="noStrike" cap="none" normalizeH="0" baseline="0" dirty="0" err="1" smtClean="0">
                <a:ln>
                  <a:noFill/>
                </a:ln>
                <a:solidFill>
                  <a:srgbClr val="0D0D0D"/>
                </a:solidFill>
                <a:effectLst/>
                <a:latin typeface="Times New Roman" pitchFamily="18" charset="0"/>
                <a:ea typeface="Times New Roman" pitchFamily="18" charset="0"/>
                <a:cs typeface="Times New Roman" pitchFamily="18" charset="0"/>
              </a:rPr>
              <a:t>Vidyut</a:t>
            </a:r>
            <a:r>
              <a:rPr kumimoji="0" lang="en-US" sz="16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 </a:t>
            </a:r>
            <a:r>
              <a:rPr kumimoji="0" lang="en-US" sz="1600" b="0" i="0" u="none" strike="noStrike" cap="none" normalizeH="0" baseline="0" dirty="0" err="1" smtClean="0">
                <a:ln>
                  <a:noFill/>
                </a:ln>
                <a:solidFill>
                  <a:srgbClr val="0D0D0D"/>
                </a:solidFill>
                <a:effectLst/>
                <a:latin typeface="Times New Roman" pitchFamily="18" charset="0"/>
                <a:ea typeface="Times New Roman" pitchFamily="18" charset="0"/>
                <a:cs typeface="Times New Roman" pitchFamily="18" charset="0"/>
              </a:rPr>
              <a:t>Utpadan</a:t>
            </a:r>
            <a:r>
              <a:rPr kumimoji="0" lang="en-US" sz="16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 Nigam Limited </a:t>
            </a:r>
            <a:r>
              <a:rPr kumimoji="0" lang="en-US" sz="15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(UPRVUNL)</a:t>
            </a:r>
            <a:r>
              <a:rPr kumimoji="0" lang="en-US" sz="16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 in </a:t>
            </a:r>
            <a:r>
              <a:rPr kumimoji="0" lang="en-US" sz="15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1980</a:t>
            </a:r>
            <a:r>
              <a:rPr kumimoji="0" lang="en-US" sz="16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 by the government exclusively for thermal electricity generation. Subsequently </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there were three power sector entities in the state namely </a:t>
            </a:r>
            <a:r>
              <a:rPr kumimoji="0" lang="en-US"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UPSEB</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Uttar Pradesh </a:t>
            </a:r>
            <a:r>
              <a:rPr kumimoji="0" lang="en-US"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Rajya</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Vidyut</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Utpadan</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Nigam Limited </a:t>
            </a:r>
            <a:r>
              <a:rPr kumimoji="0" lang="en-US"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(UPRVUNL) </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and Uttar Pradesh </a:t>
            </a:r>
            <a:r>
              <a:rPr kumimoji="0" lang="en-US"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Jal</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Vidyut</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Utpadan</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Nigam Limited </a:t>
            </a:r>
            <a:r>
              <a:rPr kumimoji="0" lang="en-US" sz="15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(UPJVNL).</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Uttar Pradesh </a:t>
            </a:r>
            <a:r>
              <a:rPr kumimoji="0" lang="en-US" sz="1600" b="0" i="0" u="none" strike="noStrike" cap="none" normalizeH="0" baseline="0" dirty="0" err="1" smtClean="0">
                <a:ln>
                  <a:noFill/>
                </a:ln>
                <a:solidFill>
                  <a:srgbClr val="0D0D0D"/>
                </a:solidFill>
                <a:effectLst/>
                <a:latin typeface="Times New Roman" pitchFamily="18" charset="0"/>
                <a:ea typeface="Times New Roman" pitchFamily="18" charset="0"/>
                <a:cs typeface="Times New Roman" pitchFamily="18" charset="0"/>
              </a:rPr>
              <a:t>Rajya</a:t>
            </a:r>
            <a:r>
              <a:rPr kumimoji="0" lang="en-US" sz="16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 </a:t>
            </a:r>
            <a:r>
              <a:rPr kumimoji="0" lang="en-US" sz="1600" b="0" i="0" u="none" strike="noStrike" cap="none" normalizeH="0" baseline="0" dirty="0" err="1" smtClean="0">
                <a:ln>
                  <a:noFill/>
                </a:ln>
                <a:solidFill>
                  <a:srgbClr val="0D0D0D"/>
                </a:solidFill>
                <a:effectLst/>
                <a:latin typeface="Times New Roman" pitchFamily="18" charset="0"/>
                <a:ea typeface="Times New Roman" pitchFamily="18" charset="0"/>
                <a:cs typeface="Times New Roman" pitchFamily="18" charset="0"/>
              </a:rPr>
              <a:t>Vidyut</a:t>
            </a:r>
            <a:r>
              <a:rPr kumimoji="0" lang="en-US" sz="16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 </a:t>
            </a:r>
            <a:r>
              <a:rPr kumimoji="0" lang="en-US" sz="1600" b="0" i="0" u="none" strike="noStrike" cap="none" normalizeH="0" baseline="0" dirty="0" err="1" smtClean="0">
                <a:ln>
                  <a:noFill/>
                </a:ln>
                <a:solidFill>
                  <a:srgbClr val="0D0D0D"/>
                </a:solidFill>
                <a:effectLst/>
                <a:latin typeface="Times New Roman" pitchFamily="18" charset="0"/>
                <a:ea typeface="Times New Roman" pitchFamily="18" charset="0"/>
                <a:cs typeface="Times New Roman" pitchFamily="18" charset="0"/>
              </a:rPr>
              <a:t>Utpadan</a:t>
            </a:r>
            <a:r>
              <a:rPr kumimoji="0" lang="en-US" sz="16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 Nigam Limited </a:t>
            </a:r>
            <a:r>
              <a:rPr kumimoji="0" lang="en-US" sz="15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(UPRVUNL) </a:t>
            </a:r>
            <a:r>
              <a:rPr kumimoji="0" lang="en-US" sz="16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was constituted on dated </a:t>
            </a:r>
            <a:r>
              <a:rPr kumimoji="0" lang="en-US" sz="15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25.08.1980</a:t>
            </a:r>
            <a:r>
              <a:rPr kumimoji="0" lang="en-US" sz="16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 under the Companies' Act </a:t>
            </a:r>
            <a:r>
              <a:rPr kumimoji="0" lang="en-US" sz="15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1956</a:t>
            </a:r>
            <a:r>
              <a:rPr kumimoji="0" lang="en-US" sz="16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 for construction of new thermal power projects in the state sector. The first Thermal Power Station constructed by </a:t>
            </a:r>
            <a:r>
              <a:rPr kumimoji="0" lang="en-US" sz="15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UPRVUNL</a:t>
            </a:r>
            <a:r>
              <a:rPr kumimoji="0" lang="en-US" sz="16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 was </a:t>
            </a:r>
            <a:r>
              <a:rPr kumimoji="0" lang="en-US" sz="1600" b="0" i="0" u="none" strike="noStrike" cap="none" normalizeH="0" baseline="0" dirty="0" err="1" smtClean="0">
                <a:ln>
                  <a:noFill/>
                </a:ln>
                <a:solidFill>
                  <a:srgbClr val="0D0D0D"/>
                </a:solidFill>
                <a:effectLst/>
                <a:latin typeface="Times New Roman" pitchFamily="18" charset="0"/>
                <a:ea typeface="Times New Roman" pitchFamily="18" charset="0"/>
                <a:cs typeface="Times New Roman" pitchFamily="18" charset="0"/>
              </a:rPr>
              <a:t>Unchahar</a:t>
            </a:r>
            <a:r>
              <a:rPr kumimoji="0" lang="en-US" sz="16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 Thermal Power Station of </a:t>
            </a:r>
            <a:r>
              <a:rPr kumimoji="0" lang="en-US" sz="15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2</a:t>
            </a:r>
            <a:r>
              <a:rPr kumimoji="0" lang="en-US" sz="14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X</a:t>
            </a:r>
            <a:r>
              <a:rPr kumimoji="0" lang="en-US" sz="15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210 MW </a:t>
            </a:r>
            <a:r>
              <a:rPr kumimoji="0" lang="en-US" sz="16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capacity and it was transferred by the government to </a:t>
            </a:r>
            <a:r>
              <a:rPr kumimoji="0" lang="en-US" sz="15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NTPC</a:t>
            </a:r>
            <a:r>
              <a:rPr kumimoji="0" lang="en-US" sz="16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 on dated </a:t>
            </a:r>
            <a:r>
              <a:rPr kumimoji="0" lang="en-US" sz="15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13.02.1992.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On dated </a:t>
            </a:r>
            <a:r>
              <a:rPr kumimoji="0" lang="en-US" sz="15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14.01.2000</a:t>
            </a:r>
            <a:r>
              <a:rPr kumimoji="0" lang="en-US" sz="16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 in accordance to U.P. State Electricity Reforms Acts </a:t>
            </a:r>
            <a:r>
              <a:rPr kumimoji="0" lang="en-US" sz="15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1999</a:t>
            </a:r>
            <a:r>
              <a:rPr kumimoji="0" lang="en-US" sz="16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 and operation of U.P. Electricity Reforms Transfer Scheme </a:t>
            </a:r>
            <a:r>
              <a:rPr kumimoji="0" lang="en-US" sz="15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2000,</a:t>
            </a:r>
            <a:r>
              <a:rPr kumimoji="0" lang="en-US" sz="16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 U.P. State Electricity Board, till then responsible for generation, transmission and distribution of power within the state of Uttar Pradesh, was unbundled and operations of the state sector thermal power stations were handed over to </a:t>
            </a:r>
            <a:r>
              <a:rPr kumimoji="0" lang="en-US" sz="15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UPRVUNL</a:t>
            </a:r>
            <a:r>
              <a:rPr kumimoji="0" lang="en-US" sz="16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 (with installed capacity </a:t>
            </a:r>
            <a:r>
              <a:rPr kumimoji="0" lang="en-US" sz="15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5886</a:t>
            </a:r>
            <a:r>
              <a:rPr kumimoji="0" lang="en-US" sz="16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 </a:t>
            </a:r>
            <a:r>
              <a:rPr kumimoji="0" lang="en-US" sz="15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MW</a:t>
            </a:r>
            <a:r>
              <a:rPr kumimoji="0" lang="en-US" sz="16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a:t>
            </a:r>
            <a:r>
              <a:rPr kumimoji="0" lang="en-US" sz="1600" b="0" i="0" u="none" strike="noStrike" cap="none" normalizeH="0" baseline="0" dirty="0" smtClean="0">
                <a:ln>
                  <a:noFill/>
                </a:ln>
                <a:solidFill>
                  <a:schemeClr val="tx1"/>
                </a:solidFill>
                <a:effectLst/>
                <a:latin typeface="Times New Roman" pitchFamily="18"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1600" dirty="0">
              <a:latin typeface="Times New Roman" pitchFamily="18" charset="0"/>
              <a:cs typeface="Times New Roman" pitchFamily="18" charset="0"/>
            </a:endParaRPr>
          </a:p>
          <a:p>
            <a:pPr algn="just" eaLnBrk="0" fontAlgn="base" hangingPunct="0">
              <a:spcBef>
                <a:spcPct val="0"/>
              </a:spcBef>
              <a:spcAft>
                <a:spcPct val="0"/>
              </a:spcAft>
            </a:pPr>
            <a:r>
              <a:rPr lang="en-US" sz="1500" dirty="0">
                <a:latin typeface="Times New Roman" pitchFamily="18" charset="0"/>
                <a:cs typeface="Times New Roman" pitchFamily="18" charset="0"/>
              </a:rPr>
              <a:t>UPRVUNL </a:t>
            </a:r>
            <a:r>
              <a:rPr lang="en-US" sz="1600" dirty="0">
                <a:latin typeface="Times New Roman" pitchFamily="18" charset="0"/>
                <a:cs typeface="Times New Roman" pitchFamily="18" charset="0"/>
              </a:rPr>
              <a:t>is currently a wholly state owned thermal power utility with present generating capacity of </a:t>
            </a:r>
            <a:r>
              <a:rPr lang="en-US" sz="1500" dirty="0">
                <a:latin typeface="Times New Roman" pitchFamily="18" charset="0"/>
                <a:cs typeface="Times New Roman" pitchFamily="18" charset="0"/>
              </a:rPr>
              <a:t>8460</a:t>
            </a:r>
            <a:r>
              <a:rPr lang="en-US" sz="1600" dirty="0">
                <a:latin typeface="Times New Roman" pitchFamily="18" charset="0"/>
                <a:cs typeface="Times New Roman" pitchFamily="18" charset="0"/>
              </a:rPr>
              <a:t> MW, operating </a:t>
            </a:r>
            <a:r>
              <a:rPr lang="en-US" sz="1500" dirty="0">
                <a:latin typeface="Times New Roman" pitchFamily="18" charset="0"/>
                <a:cs typeface="Times New Roman" pitchFamily="18" charset="0"/>
              </a:rPr>
              <a:t>6</a:t>
            </a:r>
            <a:r>
              <a:rPr lang="en-US" sz="1600" dirty="0">
                <a:latin typeface="Times New Roman" pitchFamily="18" charset="0"/>
                <a:cs typeface="Times New Roman" pitchFamily="18" charset="0"/>
              </a:rPr>
              <a:t> Thermal Power Stations within Uttar Pradesh. Poised to contribute in the growth of state, we're in the process of adding further </a:t>
            </a:r>
            <a:r>
              <a:rPr lang="en-US" sz="1500" dirty="0">
                <a:latin typeface="Times New Roman" pitchFamily="18" charset="0"/>
                <a:cs typeface="Times New Roman" pitchFamily="18" charset="0"/>
              </a:rPr>
              <a:t>660 MW </a:t>
            </a:r>
            <a:r>
              <a:rPr lang="en-US" sz="1600" dirty="0">
                <a:latin typeface="Times New Roman" pitchFamily="18" charset="0"/>
                <a:cs typeface="Times New Roman" pitchFamily="18" charset="0"/>
              </a:rPr>
              <a:t>capacity with super critical technology to our existing fleet</a:t>
            </a:r>
            <a:r>
              <a:rPr lang="en-US" sz="1600" dirty="0" smtClean="0">
                <a:latin typeface="Times New Roman" pitchFamily="18" charset="0"/>
                <a:cs typeface="Times New Roman" pitchFamily="18" charset="0"/>
              </a:rPr>
              <a:t>.</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285728" y="428596"/>
            <a:ext cx="6215106"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UPRVUNL</a:t>
            </a:r>
            <a:r>
              <a:rPr kumimoji="0" lang="en-US" sz="16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 is presently looking after the operations of </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6</a:t>
            </a:r>
            <a:r>
              <a:rPr kumimoji="0" lang="en-US" sz="16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 thermal power plants located in different parts of U.P., having planting facilities as follows:</a:t>
            </a: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graphicFrame>
        <p:nvGraphicFramePr>
          <p:cNvPr id="5" name="Table 4"/>
          <p:cNvGraphicFramePr>
            <a:graphicFrameLocks noGrp="1"/>
          </p:cNvGraphicFramePr>
          <p:nvPr/>
        </p:nvGraphicFramePr>
        <p:xfrm>
          <a:off x="285728" y="1428728"/>
          <a:ext cx="6215107" cy="7403280"/>
        </p:xfrm>
        <a:graphic>
          <a:graphicData uri="http://schemas.openxmlformats.org/drawingml/2006/table">
            <a:tbl>
              <a:tblPr/>
              <a:tblGrid>
                <a:gridCol w="1464479"/>
                <a:gridCol w="1571636"/>
                <a:gridCol w="1930717"/>
                <a:gridCol w="1248275"/>
              </a:tblGrid>
              <a:tr h="697096">
                <a:tc>
                  <a:txBody>
                    <a:bodyPr/>
                    <a:lstStyle/>
                    <a:p>
                      <a:pPr algn="ctr">
                        <a:lnSpc>
                          <a:spcPct val="115000"/>
                        </a:lnSpc>
                        <a:spcAft>
                          <a:spcPts val="1000"/>
                        </a:spcAft>
                      </a:pPr>
                      <a:r>
                        <a:rPr lang="en-US" sz="1600" b="1" dirty="0">
                          <a:solidFill>
                            <a:srgbClr val="FFFFFF"/>
                          </a:solidFill>
                          <a:latin typeface="Times New Roman"/>
                          <a:ea typeface="Times New Roman"/>
                          <a:cs typeface="Mangal"/>
                        </a:rPr>
                        <a:t>Name of Power </a:t>
                      </a:r>
                      <a:r>
                        <a:rPr lang="en-US" sz="1600" b="1" dirty="0" smtClean="0">
                          <a:solidFill>
                            <a:srgbClr val="FFFFFF"/>
                          </a:solidFill>
                          <a:latin typeface="Times New Roman"/>
                          <a:ea typeface="Times New Roman"/>
                          <a:cs typeface="Mangal"/>
                        </a:rPr>
                        <a:t>Station</a:t>
                      </a:r>
                    </a:p>
                    <a:p>
                      <a:pPr algn="ctr">
                        <a:lnSpc>
                          <a:spcPct val="115000"/>
                        </a:lnSpc>
                        <a:spcAft>
                          <a:spcPts val="1000"/>
                        </a:spcAft>
                      </a:pPr>
                      <a:endParaRPr lang="en-IN" sz="1500" dirty="0">
                        <a:latin typeface="Calibri"/>
                        <a:ea typeface="Calibri"/>
                        <a:cs typeface="Mangal"/>
                      </a:endParaRPr>
                    </a:p>
                  </a:txBody>
                  <a:tcPr marL="6901" marR="6901" marT="12268" marB="12268" anchor="b">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solidFill>
                      <a:srgbClr val="164B49"/>
                    </a:solidFill>
                  </a:tcPr>
                </a:tc>
                <a:tc>
                  <a:txBody>
                    <a:bodyPr/>
                    <a:lstStyle/>
                    <a:p>
                      <a:pPr algn="ctr">
                        <a:lnSpc>
                          <a:spcPct val="115000"/>
                        </a:lnSpc>
                        <a:spcAft>
                          <a:spcPts val="1000"/>
                        </a:spcAft>
                      </a:pPr>
                      <a:r>
                        <a:rPr lang="en-US" sz="1600" b="1" dirty="0">
                          <a:solidFill>
                            <a:srgbClr val="FFFFFF"/>
                          </a:solidFill>
                          <a:latin typeface="Times New Roman"/>
                          <a:ea typeface="Times New Roman"/>
                          <a:cs typeface="Mangal"/>
                        </a:rPr>
                        <a:t>Installed </a:t>
                      </a:r>
                      <a:r>
                        <a:rPr lang="en-US" sz="1600" b="1" dirty="0" smtClean="0">
                          <a:solidFill>
                            <a:srgbClr val="FFFFFF"/>
                          </a:solidFill>
                          <a:latin typeface="Times New Roman"/>
                          <a:ea typeface="Times New Roman"/>
                          <a:cs typeface="Mangal"/>
                        </a:rPr>
                        <a:t>Capacity</a:t>
                      </a:r>
                    </a:p>
                    <a:p>
                      <a:pPr algn="ctr">
                        <a:lnSpc>
                          <a:spcPct val="115000"/>
                        </a:lnSpc>
                        <a:spcAft>
                          <a:spcPts val="1000"/>
                        </a:spcAft>
                      </a:pPr>
                      <a:endParaRPr lang="en-IN" sz="1500" dirty="0">
                        <a:latin typeface="Calibri"/>
                        <a:ea typeface="Calibri"/>
                        <a:cs typeface="Mangal"/>
                      </a:endParaRPr>
                    </a:p>
                  </a:txBody>
                  <a:tcPr marL="6901" marR="6901" marT="12268" marB="12268" anchor="b">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solidFill>
                      <a:srgbClr val="164B49"/>
                    </a:solidFill>
                  </a:tcPr>
                </a:tc>
                <a:tc>
                  <a:txBody>
                    <a:bodyPr/>
                    <a:lstStyle/>
                    <a:p>
                      <a:pPr algn="ctr">
                        <a:lnSpc>
                          <a:spcPct val="115000"/>
                        </a:lnSpc>
                        <a:spcAft>
                          <a:spcPts val="1000"/>
                        </a:spcAft>
                      </a:pPr>
                      <a:r>
                        <a:rPr lang="en-US" sz="1600" b="1" dirty="0" err="1">
                          <a:solidFill>
                            <a:srgbClr val="FFFFFF"/>
                          </a:solidFill>
                          <a:latin typeface="Times New Roman"/>
                          <a:ea typeface="Times New Roman"/>
                          <a:cs typeface="Mangal"/>
                        </a:rPr>
                        <a:t>Derated</a:t>
                      </a:r>
                      <a:r>
                        <a:rPr lang="en-US" sz="1600" b="1" dirty="0">
                          <a:solidFill>
                            <a:srgbClr val="FFFFFF"/>
                          </a:solidFill>
                          <a:latin typeface="Times New Roman"/>
                          <a:ea typeface="Times New Roman"/>
                          <a:cs typeface="Mangal"/>
                        </a:rPr>
                        <a:t>/Present </a:t>
                      </a:r>
                      <a:r>
                        <a:rPr lang="en-US" sz="1600" b="1" dirty="0" smtClean="0">
                          <a:solidFill>
                            <a:srgbClr val="FFFFFF"/>
                          </a:solidFill>
                          <a:latin typeface="Times New Roman"/>
                          <a:ea typeface="Times New Roman"/>
                          <a:cs typeface="Mangal"/>
                        </a:rPr>
                        <a:t>Capacity</a:t>
                      </a:r>
                    </a:p>
                    <a:p>
                      <a:pPr algn="ctr">
                        <a:lnSpc>
                          <a:spcPct val="115000"/>
                        </a:lnSpc>
                        <a:spcAft>
                          <a:spcPts val="1000"/>
                        </a:spcAft>
                      </a:pPr>
                      <a:endParaRPr lang="en-IN" sz="1500" dirty="0">
                        <a:latin typeface="Calibri"/>
                        <a:ea typeface="Calibri"/>
                        <a:cs typeface="Mangal"/>
                      </a:endParaRPr>
                    </a:p>
                  </a:txBody>
                  <a:tcPr marL="6901" marR="6901" marT="12268" marB="12268" anchor="b">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solidFill>
                      <a:srgbClr val="164B49"/>
                    </a:solidFill>
                  </a:tcPr>
                </a:tc>
                <a:tc>
                  <a:txBody>
                    <a:bodyPr/>
                    <a:lstStyle/>
                    <a:p>
                      <a:pPr algn="ctr">
                        <a:lnSpc>
                          <a:spcPct val="115000"/>
                        </a:lnSpc>
                        <a:spcAft>
                          <a:spcPts val="1000"/>
                        </a:spcAft>
                      </a:pPr>
                      <a:r>
                        <a:rPr lang="en-US" sz="1600" b="1" dirty="0">
                          <a:solidFill>
                            <a:srgbClr val="FFFFFF"/>
                          </a:solidFill>
                          <a:latin typeface="Times New Roman"/>
                          <a:ea typeface="Times New Roman"/>
                          <a:cs typeface="Mangal"/>
                        </a:rPr>
                        <a:t>Total </a:t>
                      </a:r>
                      <a:r>
                        <a:rPr lang="en-US" sz="1600" b="1" dirty="0" err="1">
                          <a:solidFill>
                            <a:srgbClr val="FFFFFF"/>
                          </a:solidFill>
                          <a:latin typeface="Times New Roman"/>
                          <a:ea typeface="Times New Roman"/>
                          <a:cs typeface="Mangal"/>
                        </a:rPr>
                        <a:t>Derated</a:t>
                      </a:r>
                      <a:r>
                        <a:rPr lang="en-US" sz="1600" b="1" dirty="0">
                          <a:solidFill>
                            <a:srgbClr val="FFFFFF"/>
                          </a:solidFill>
                          <a:latin typeface="Times New Roman"/>
                          <a:ea typeface="Times New Roman"/>
                          <a:cs typeface="Mangal"/>
                        </a:rPr>
                        <a:t>/ Present Capacity</a:t>
                      </a:r>
                      <a:endParaRPr lang="en-IN" sz="1500" dirty="0">
                        <a:latin typeface="Calibri"/>
                        <a:ea typeface="Calibri"/>
                        <a:cs typeface="Mangal"/>
                      </a:endParaRPr>
                    </a:p>
                  </a:txBody>
                  <a:tcPr marL="6901" marR="6901" marT="12268" marB="12268" anchor="b">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solidFill>
                      <a:srgbClr val="164B49"/>
                    </a:solidFill>
                  </a:tcPr>
                </a:tc>
              </a:tr>
              <a:tr h="871842">
                <a:tc>
                  <a:txBody>
                    <a:bodyPr/>
                    <a:lstStyle/>
                    <a:p>
                      <a:pPr algn="l">
                        <a:lnSpc>
                          <a:spcPct val="115000"/>
                        </a:lnSpc>
                        <a:spcAft>
                          <a:spcPts val="1000"/>
                        </a:spcAft>
                      </a:pPr>
                      <a:r>
                        <a:rPr lang="en-US" sz="1350" b="1" u="none" strike="noStrike" dirty="0">
                          <a:solidFill>
                            <a:srgbClr val="000000"/>
                          </a:solidFill>
                          <a:latin typeface="Times New Roman"/>
                          <a:ea typeface="Times New Roman"/>
                          <a:cs typeface="Mangal"/>
                          <a:hlinkClick r:id="rId2"/>
                        </a:rPr>
                        <a:t>ANPARA, SONEBHADRA</a:t>
                      </a:r>
                      <a:endParaRPr lang="en-IN" sz="1350" b="1" u="none" dirty="0">
                        <a:latin typeface="Calibri"/>
                        <a:ea typeface="Calibri"/>
                        <a:cs typeface="Mangal"/>
                      </a:endParaRPr>
                    </a:p>
                  </a:txBody>
                  <a:tcPr marL="6901" marR="6901" marT="12268" marB="12268" anchor="ctr">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tc>
                  <a:txBody>
                    <a:bodyPr/>
                    <a:lstStyle/>
                    <a:p>
                      <a:pPr algn="just">
                        <a:lnSpc>
                          <a:spcPct val="115000"/>
                        </a:lnSpc>
                        <a:spcAft>
                          <a:spcPts val="1000"/>
                        </a:spcAft>
                      </a:pPr>
                      <a:r>
                        <a:rPr lang="en-US" sz="1300" b="1" dirty="0">
                          <a:latin typeface="Times New Roman"/>
                          <a:ea typeface="Times New Roman"/>
                          <a:cs typeface="Mangal"/>
                        </a:rPr>
                        <a:t>3</a:t>
                      </a:r>
                      <a:r>
                        <a:rPr lang="en-US" sz="1200" b="1" dirty="0">
                          <a:latin typeface="Times New Roman"/>
                          <a:ea typeface="Times New Roman"/>
                          <a:cs typeface="Mangal"/>
                        </a:rPr>
                        <a:t>X</a:t>
                      </a:r>
                      <a:r>
                        <a:rPr lang="en-US" sz="1300" b="1" dirty="0">
                          <a:latin typeface="Times New Roman"/>
                          <a:ea typeface="Times New Roman"/>
                          <a:cs typeface="Mangal"/>
                        </a:rPr>
                        <a:t>210 MW, 2</a:t>
                      </a:r>
                      <a:r>
                        <a:rPr lang="en-US" sz="1200" b="1" dirty="0">
                          <a:latin typeface="Times New Roman"/>
                          <a:ea typeface="Times New Roman"/>
                          <a:cs typeface="Mangal"/>
                        </a:rPr>
                        <a:t>X</a:t>
                      </a:r>
                      <a:r>
                        <a:rPr lang="en-US" sz="1300" b="1" dirty="0">
                          <a:latin typeface="Times New Roman"/>
                          <a:ea typeface="Times New Roman"/>
                          <a:cs typeface="Mangal"/>
                        </a:rPr>
                        <a:t>500 MW and 2</a:t>
                      </a:r>
                      <a:r>
                        <a:rPr lang="en-US" sz="1200" b="1" dirty="0">
                          <a:latin typeface="Times New Roman"/>
                          <a:ea typeface="Times New Roman"/>
                          <a:cs typeface="Mangal"/>
                        </a:rPr>
                        <a:t>X</a:t>
                      </a:r>
                      <a:r>
                        <a:rPr lang="en-US" sz="1300" b="1" dirty="0">
                          <a:latin typeface="Times New Roman"/>
                          <a:ea typeface="Times New Roman"/>
                          <a:cs typeface="Mangal"/>
                        </a:rPr>
                        <a:t>500MW</a:t>
                      </a:r>
                      <a:endParaRPr lang="en-IN" sz="1300" dirty="0">
                        <a:latin typeface="Calibri"/>
                        <a:ea typeface="Calibri"/>
                        <a:cs typeface="Mangal"/>
                      </a:endParaRPr>
                    </a:p>
                  </a:txBody>
                  <a:tcPr marL="6901" marR="6901" marT="12268" marB="12268" anchor="ctr">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tc>
                  <a:txBody>
                    <a:bodyPr/>
                    <a:lstStyle/>
                    <a:p>
                      <a:pPr lvl="0" algn="just">
                        <a:lnSpc>
                          <a:spcPct val="100000"/>
                        </a:lnSpc>
                        <a:spcAft>
                          <a:spcPts val="0"/>
                        </a:spcAft>
                      </a:pPr>
                      <a:r>
                        <a:rPr lang="en-US" sz="1300" b="1" dirty="0" smtClean="0">
                          <a:latin typeface="Times New Roman"/>
                          <a:ea typeface="Times New Roman"/>
                          <a:cs typeface="Mangal"/>
                        </a:rPr>
                        <a:t>   3</a:t>
                      </a:r>
                      <a:r>
                        <a:rPr lang="en-US" sz="1200" b="1" dirty="0" smtClean="0">
                          <a:latin typeface="Times New Roman"/>
                          <a:ea typeface="Times New Roman"/>
                          <a:cs typeface="Mangal"/>
                        </a:rPr>
                        <a:t>X</a:t>
                      </a:r>
                      <a:r>
                        <a:rPr lang="en-US" sz="1300" b="1" dirty="0" smtClean="0">
                          <a:latin typeface="Times New Roman"/>
                          <a:ea typeface="Times New Roman"/>
                          <a:cs typeface="Mangal"/>
                        </a:rPr>
                        <a:t>210 </a:t>
                      </a:r>
                      <a:r>
                        <a:rPr lang="en-US" sz="1300" b="1" dirty="0">
                          <a:latin typeface="Times New Roman"/>
                          <a:ea typeface="Times New Roman"/>
                          <a:cs typeface="Mangal"/>
                        </a:rPr>
                        <a:t>MW, </a:t>
                      </a:r>
                      <a:r>
                        <a:rPr lang="en-US" sz="1300" b="1" dirty="0" smtClean="0">
                          <a:latin typeface="Times New Roman"/>
                          <a:ea typeface="Times New Roman"/>
                          <a:cs typeface="Mangal"/>
                        </a:rPr>
                        <a:t>2</a:t>
                      </a:r>
                      <a:r>
                        <a:rPr lang="en-US" sz="1200" b="1" dirty="0" smtClean="0">
                          <a:latin typeface="Times New Roman"/>
                          <a:ea typeface="Times New Roman"/>
                          <a:cs typeface="Mangal"/>
                        </a:rPr>
                        <a:t>X</a:t>
                      </a:r>
                      <a:r>
                        <a:rPr lang="en-US" sz="1300" b="1" dirty="0" smtClean="0">
                          <a:latin typeface="Times New Roman"/>
                          <a:ea typeface="Times New Roman"/>
                          <a:cs typeface="Mangal"/>
                        </a:rPr>
                        <a:t>500 MW       </a:t>
                      </a:r>
                      <a:r>
                        <a:rPr lang="en-US" sz="1300" b="1" baseline="0" dirty="0" smtClean="0">
                          <a:latin typeface="Times New Roman"/>
                          <a:ea typeface="Times New Roman"/>
                          <a:cs typeface="Mangal"/>
                        </a:rPr>
                        <a:t>     </a:t>
                      </a:r>
                    </a:p>
                    <a:p>
                      <a:pPr lvl="0" algn="just">
                        <a:lnSpc>
                          <a:spcPct val="100000"/>
                        </a:lnSpc>
                        <a:spcAft>
                          <a:spcPts val="0"/>
                        </a:spcAft>
                      </a:pPr>
                      <a:r>
                        <a:rPr lang="en-US" sz="1300" b="1" baseline="0" dirty="0" smtClean="0">
                          <a:latin typeface="Times New Roman"/>
                          <a:ea typeface="Times New Roman"/>
                          <a:cs typeface="Mangal"/>
                        </a:rPr>
                        <a:t>   </a:t>
                      </a:r>
                      <a:r>
                        <a:rPr lang="en-US" sz="1300" b="1" dirty="0" smtClean="0">
                          <a:latin typeface="Times New Roman"/>
                          <a:ea typeface="Times New Roman"/>
                          <a:cs typeface="Mangal"/>
                        </a:rPr>
                        <a:t>and  </a:t>
                      </a:r>
                      <a:r>
                        <a:rPr lang="en-US" sz="1300" b="1" dirty="0">
                          <a:latin typeface="Times New Roman"/>
                          <a:ea typeface="Times New Roman"/>
                          <a:cs typeface="Mangal"/>
                        </a:rPr>
                        <a:t>2</a:t>
                      </a:r>
                      <a:r>
                        <a:rPr lang="en-US" sz="1200" b="1" dirty="0">
                          <a:latin typeface="Times New Roman"/>
                          <a:ea typeface="Times New Roman"/>
                          <a:cs typeface="Mangal"/>
                        </a:rPr>
                        <a:t>X</a:t>
                      </a:r>
                      <a:r>
                        <a:rPr lang="en-US" sz="1300" b="1" dirty="0">
                          <a:latin typeface="Times New Roman"/>
                          <a:ea typeface="Times New Roman"/>
                          <a:cs typeface="Mangal"/>
                        </a:rPr>
                        <a:t>500MW </a:t>
                      </a:r>
                      <a:endParaRPr lang="en-IN" sz="1300" dirty="0">
                        <a:latin typeface="Calibri"/>
                        <a:ea typeface="Calibri"/>
                        <a:cs typeface="Mangal"/>
                      </a:endParaRPr>
                    </a:p>
                  </a:txBody>
                  <a:tcPr marL="6901" marR="6901" marT="12268" marB="12268" anchor="ctr">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tc>
                  <a:txBody>
                    <a:bodyPr/>
                    <a:lstStyle/>
                    <a:p>
                      <a:pPr algn="ctr">
                        <a:lnSpc>
                          <a:spcPct val="115000"/>
                        </a:lnSpc>
                        <a:spcAft>
                          <a:spcPts val="1000"/>
                        </a:spcAft>
                      </a:pPr>
                      <a:r>
                        <a:rPr lang="en-US" sz="1300" b="1" dirty="0">
                          <a:latin typeface="Times New Roman"/>
                          <a:ea typeface="Times New Roman"/>
                          <a:cs typeface="Mangal"/>
                        </a:rPr>
                        <a:t>2630 MW</a:t>
                      </a:r>
                      <a:endParaRPr lang="en-IN" sz="1300" dirty="0">
                        <a:latin typeface="Calibri"/>
                        <a:ea typeface="Calibri"/>
                        <a:cs typeface="Mangal"/>
                      </a:endParaRPr>
                    </a:p>
                  </a:txBody>
                  <a:tcPr marL="6901" marR="6901" marT="12268" marB="12268" anchor="ctr">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tr>
              <a:tr h="1143008">
                <a:tc>
                  <a:txBody>
                    <a:bodyPr/>
                    <a:lstStyle/>
                    <a:p>
                      <a:pPr algn="just">
                        <a:lnSpc>
                          <a:spcPct val="115000"/>
                        </a:lnSpc>
                        <a:spcAft>
                          <a:spcPts val="600"/>
                        </a:spcAft>
                      </a:pPr>
                      <a:r>
                        <a:rPr lang="en-US" sz="1350" b="1" u="none" strike="noStrike" dirty="0">
                          <a:solidFill>
                            <a:srgbClr val="000000"/>
                          </a:solidFill>
                          <a:latin typeface="Times New Roman"/>
                          <a:ea typeface="Times New Roman"/>
                          <a:cs typeface="Mangal"/>
                          <a:hlinkClick r:id="rId3"/>
                        </a:rPr>
                        <a:t>OBRA, SONEBHADRA</a:t>
                      </a:r>
                      <a:endParaRPr lang="en-IN" sz="1350" dirty="0">
                        <a:latin typeface="Calibri"/>
                        <a:ea typeface="Calibri"/>
                        <a:cs typeface="Mangal"/>
                      </a:endParaRPr>
                    </a:p>
                  </a:txBody>
                  <a:tcPr marL="6901" marR="6901" marT="12268" marB="12268" anchor="ctr">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tc>
                  <a:txBody>
                    <a:bodyPr/>
                    <a:lstStyle/>
                    <a:p>
                      <a:pPr algn="just">
                        <a:lnSpc>
                          <a:spcPct val="115000"/>
                        </a:lnSpc>
                        <a:spcAft>
                          <a:spcPts val="600"/>
                        </a:spcAft>
                      </a:pPr>
                      <a:r>
                        <a:rPr lang="en-US" sz="1300" b="1" dirty="0" smtClean="0">
                          <a:latin typeface="Times New Roman"/>
                          <a:ea typeface="Times New Roman"/>
                          <a:cs typeface="Mangal"/>
                        </a:rPr>
                        <a:t>5</a:t>
                      </a:r>
                      <a:r>
                        <a:rPr lang="en-US" sz="1200" b="1" dirty="0" smtClean="0">
                          <a:latin typeface="Times New Roman"/>
                          <a:ea typeface="Times New Roman"/>
                          <a:cs typeface="Mangal"/>
                        </a:rPr>
                        <a:t>X</a:t>
                      </a:r>
                      <a:r>
                        <a:rPr lang="en-US" sz="1300" b="1" dirty="0" smtClean="0">
                          <a:latin typeface="Times New Roman"/>
                          <a:ea typeface="Times New Roman"/>
                          <a:cs typeface="Mangal"/>
                        </a:rPr>
                        <a:t>50 </a:t>
                      </a:r>
                      <a:r>
                        <a:rPr lang="en-US" sz="1300" b="1" dirty="0">
                          <a:latin typeface="Times New Roman"/>
                          <a:ea typeface="Times New Roman"/>
                          <a:cs typeface="Mangal"/>
                        </a:rPr>
                        <a:t>MW, 3</a:t>
                      </a:r>
                      <a:r>
                        <a:rPr lang="en-US" sz="1200" b="1" dirty="0">
                          <a:latin typeface="Times New Roman"/>
                          <a:ea typeface="Times New Roman"/>
                          <a:cs typeface="Mangal"/>
                        </a:rPr>
                        <a:t>X</a:t>
                      </a:r>
                      <a:r>
                        <a:rPr lang="en-US" sz="1300" b="1" dirty="0">
                          <a:latin typeface="Times New Roman"/>
                          <a:ea typeface="Times New Roman"/>
                          <a:cs typeface="Mangal"/>
                        </a:rPr>
                        <a:t>100 MW, 5</a:t>
                      </a:r>
                      <a:r>
                        <a:rPr lang="en-US" sz="1200" b="1" dirty="0">
                          <a:latin typeface="Times New Roman"/>
                          <a:ea typeface="Times New Roman"/>
                          <a:cs typeface="Mangal"/>
                        </a:rPr>
                        <a:t>X</a:t>
                      </a:r>
                      <a:r>
                        <a:rPr lang="en-US" sz="1300" b="1" dirty="0">
                          <a:latin typeface="Times New Roman"/>
                          <a:ea typeface="Times New Roman"/>
                          <a:cs typeface="Mangal"/>
                        </a:rPr>
                        <a:t>200 MW and 2</a:t>
                      </a:r>
                      <a:r>
                        <a:rPr lang="en-US" sz="1200" b="1" dirty="0">
                          <a:latin typeface="Times New Roman"/>
                          <a:ea typeface="Times New Roman"/>
                          <a:cs typeface="Mangal"/>
                        </a:rPr>
                        <a:t>X</a:t>
                      </a:r>
                      <a:r>
                        <a:rPr lang="en-US" sz="1300" b="1" dirty="0">
                          <a:latin typeface="Times New Roman"/>
                          <a:ea typeface="Times New Roman"/>
                          <a:cs typeface="Mangal"/>
                        </a:rPr>
                        <a:t>660 MW</a:t>
                      </a:r>
                      <a:endParaRPr lang="en-IN" sz="1300" dirty="0">
                        <a:latin typeface="Calibri"/>
                        <a:ea typeface="Calibri"/>
                        <a:cs typeface="Mangal"/>
                      </a:endParaRPr>
                    </a:p>
                  </a:txBody>
                  <a:tcPr marL="6901" marR="6901" marT="12268" marB="12268" anchor="ctr">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tc>
                  <a:txBody>
                    <a:bodyPr/>
                    <a:lstStyle/>
                    <a:p>
                      <a:pPr algn="l">
                        <a:lnSpc>
                          <a:spcPct val="100000"/>
                        </a:lnSpc>
                        <a:spcAft>
                          <a:spcPts val="0"/>
                        </a:spcAft>
                      </a:pPr>
                      <a:r>
                        <a:rPr lang="en-US" sz="1300" b="1" dirty="0">
                          <a:latin typeface="Times New Roman"/>
                          <a:ea typeface="Times New Roman"/>
                          <a:cs typeface="Mangal"/>
                        </a:rPr>
                        <a:t> </a:t>
                      </a:r>
                      <a:r>
                        <a:rPr lang="en-US" sz="1300" b="1" dirty="0" smtClean="0">
                          <a:latin typeface="Times New Roman"/>
                          <a:ea typeface="Times New Roman"/>
                          <a:cs typeface="Mangal"/>
                        </a:rPr>
                        <a:t>  5</a:t>
                      </a:r>
                      <a:r>
                        <a:rPr lang="en-US" sz="1200" b="1" dirty="0" smtClean="0">
                          <a:latin typeface="Times New Roman"/>
                          <a:ea typeface="Times New Roman"/>
                          <a:cs typeface="Mangal"/>
                        </a:rPr>
                        <a:t>X</a:t>
                      </a:r>
                      <a:r>
                        <a:rPr lang="en-US" sz="1300" b="1" dirty="0" smtClean="0">
                          <a:latin typeface="Times New Roman"/>
                          <a:ea typeface="Times New Roman"/>
                          <a:cs typeface="Mangal"/>
                        </a:rPr>
                        <a:t>200 </a:t>
                      </a:r>
                      <a:r>
                        <a:rPr lang="en-US" sz="1300" b="1" dirty="0">
                          <a:latin typeface="Times New Roman"/>
                          <a:ea typeface="Times New Roman"/>
                          <a:cs typeface="Mangal"/>
                        </a:rPr>
                        <a:t>MW and  2</a:t>
                      </a:r>
                      <a:r>
                        <a:rPr lang="en-US" sz="1200" b="1" dirty="0">
                          <a:latin typeface="Times New Roman"/>
                          <a:ea typeface="Times New Roman"/>
                          <a:cs typeface="Mangal"/>
                        </a:rPr>
                        <a:t>X</a:t>
                      </a:r>
                      <a:r>
                        <a:rPr lang="en-US" sz="1300" b="1" dirty="0">
                          <a:latin typeface="Times New Roman"/>
                          <a:ea typeface="Times New Roman"/>
                          <a:cs typeface="Mangal"/>
                        </a:rPr>
                        <a:t>660 </a:t>
                      </a:r>
                      <a:r>
                        <a:rPr lang="en-US" sz="1300" b="1" dirty="0" smtClean="0">
                          <a:latin typeface="Times New Roman"/>
                          <a:ea typeface="Times New Roman"/>
                          <a:cs typeface="Mangal"/>
                        </a:rPr>
                        <a:t>   </a:t>
                      </a:r>
                    </a:p>
                    <a:p>
                      <a:pPr algn="l">
                        <a:lnSpc>
                          <a:spcPct val="100000"/>
                        </a:lnSpc>
                        <a:spcAft>
                          <a:spcPts val="0"/>
                        </a:spcAft>
                      </a:pPr>
                      <a:r>
                        <a:rPr lang="en-US" sz="1300" b="1" dirty="0" smtClean="0">
                          <a:latin typeface="Times New Roman"/>
                          <a:ea typeface="Times New Roman"/>
                          <a:cs typeface="Mangal"/>
                        </a:rPr>
                        <a:t>   MW ( </a:t>
                      </a:r>
                      <a:r>
                        <a:rPr lang="en-US" sz="1300" b="1" dirty="0">
                          <a:latin typeface="Times New Roman"/>
                          <a:ea typeface="Times New Roman"/>
                          <a:cs typeface="Mangal"/>
                        </a:rPr>
                        <a:t>One 660 MW Unit </a:t>
                      </a:r>
                      <a:endParaRPr lang="en-US" sz="1300" b="1" dirty="0" smtClean="0">
                        <a:latin typeface="Times New Roman"/>
                        <a:ea typeface="Times New Roman"/>
                        <a:cs typeface="Mangal"/>
                      </a:endParaRPr>
                    </a:p>
                    <a:p>
                      <a:pPr algn="l">
                        <a:lnSpc>
                          <a:spcPct val="100000"/>
                        </a:lnSpc>
                        <a:spcAft>
                          <a:spcPts val="0"/>
                        </a:spcAft>
                      </a:pPr>
                      <a:r>
                        <a:rPr lang="en-US" sz="1300" b="1" dirty="0" smtClean="0">
                          <a:latin typeface="Times New Roman"/>
                          <a:ea typeface="Times New Roman"/>
                          <a:cs typeface="Mangal"/>
                        </a:rPr>
                        <a:t>   is </a:t>
                      </a:r>
                      <a:r>
                        <a:rPr lang="en-US" sz="1300" b="1" dirty="0">
                          <a:latin typeface="Times New Roman"/>
                          <a:ea typeface="Times New Roman"/>
                          <a:cs typeface="Mangal"/>
                        </a:rPr>
                        <a:t>Under Construction)</a:t>
                      </a:r>
                      <a:endParaRPr lang="en-IN" sz="1300" dirty="0">
                        <a:latin typeface="Calibri"/>
                        <a:ea typeface="Calibri"/>
                        <a:cs typeface="Mangal"/>
                      </a:endParaRPr>
                    </a:p>
                  </a:txBody>
                  <a:tcPr marL="6901" marR="6901" marT="12268" marB="12268" anchor="ctr">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tc>
                  <a:txBody>
                    <a:bodyPr/>
                    <a:lstStyle/>
                    <a:p>
                      <a:pPr algn="ctr">
                        <a:lnSpc>
                          <a:spcPct val="115000"/>
                        </a:lnSpc>
                        <a:spcAft>
                          <a:spcPts val="600"/>
                        </a:spcAft>
                      </a:pPr>
                      <a:r>
                        <a:rPr lang="en-US" sz="1300" b="1" dirty="0">
                          <a:latin typeface="Times New Roman"/>
                          <a:ea typeface="Times New Roman"/>
                          <a:cs typeface="Mangal"/>
                        </a:rPr>
                        <a:t>1660 MW</a:t>
                      </a:r>
                      <a:endParaRPr lang="en-IN" sz="1300" dirty="0">
                        <a:latin typeface="Calibri"/>
                        <a:ea typeface="Calibri"/>
                        <a:cs typeface="Mangal"/>
                      </a:endParaRPr>
                    </a:p>
                  </a:txBody>
                  <a:tcPr marL="6901" marR="6901" marT="12268" marB="12268" anchor="ctr">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tr>
              <a:tr h="1357322">
                <a:tc>
                  <a:txBody>
                    <a:bodyPr/>
                    <a:lstStyle/>
                    <a:p>
                      <a:pPr algn="just">
                        <a:lnSpc>
                          <a:spcPct val="115000"/>
                        </a:lnSpc>
                        <a:spcAft>
                          <a:spcPts val="1000"/>
                        </a:spcAft>
                      </a:pPr>
                      <a:r>
                        <a:rPr lang="en-US" sz="1350" b="1" u="none" strike="noStrike" dirty="0">
                          <a:solidFill>
                            <a:srgbClr val="000000"/>
                          </a:solidFill>
                          <a:latin typeface="Times New Roman"/>
                          <a:ea typeface="Times New Roman"/>
                          <a:cs typeface="Mangal"/>
                          <a:hlinkClick r:id="rId4"/>
                        </a:rPr>
                        <a:t>HARDUAGANJ, ALIGARH</a:t>
                      </a:r>
                      <a:endParaRPr lang="en-IN" sz="1350" dirty="0">
                        <a:latin typeface="Calibri"/>
                        <a:ea typeface="Calibri"/>
                        <a:cs typeface="Mangal"/>
                      </a:endParaRPr>
                    </a:p>
                  </a:txBody>
                  <a:tcPr marL="6901" marR="6901" marT="12268" marB="12268" anchor="ctr">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tc>
                  <a:txBody>
                    <a:bodyPr/>
                    <a:lstStyle/>
                    <a:p>
                      <a:pPr algn="just">
                        <a:lnSpc>
                          <a:spcPct val="115000"/>
                        </a:lnSpc>
                        <a:spcAft>
                          <a:spcPts val="1000"/>
                        </a:spcAft>
                      </a:pPr>
                      <a:r>
                        <a:rPr lang="en-US" sz="1300" b="1" dirty="0">
                          <a:latin typeface="Times New Roman"/>
                          <a:ea typeface="Times New Roman"/>
                          <a:cs typeface="Mangal"/>
                        </a:rPr>
                        <a:t>2</a:t>
                      </a:r>
                      <a:r>
                        <a:rPr lang="en-US" sz="1200" b="1" dirty="0">
                          <a:latin typeface="Times New Roman"/>
                          <a:ea typeface="Times New Roman"/>
                          <a:cs typeface="Mangal"/>
                        </a:rPr>
                        <a:t>X</a:t>
                      </a:r>
                      <a:r>
                        <a:rPr lang="en-US" sz="1300" b="1" dirty="0">
                          <a:latin typeface="Times New Roman"/>
                          <a:ea typeface="Times New Roman"/>
                          <a:cs typeface="Mangal"/>
                        </a:rPr>
                        <a:t>50 MW, 2</a:t>
                      </a:r>
                      <a:r>
                        <a:rPr lang="en-US" sz="1200" b="1" dirty="0">
                          <a:latin typeface="Times New Roman"/>
                          <a:ea typeface="Times New Roman"/>
                          <a:cs typeface="Mangal"/>
                        </a:rPr>
                        <a:t>X</a:t>
                      </a:r>
                      <a:r>
                        <a:rPr lang="en-US" sz="1300" b="1" dirty="0">
                          <a:latin typeface="Times New Roman"/>
                          <a:ea typeface="Times New Roman"/>
                          <a:cs typeface="Mangal"/>
                        </a:rPr>
                        <a:t>55 MW, 2</a:t>
                      </a:r>
                      <a:r>
                        <a:rPr lang="en-US" sz="1200" b="1" dirty="0">
                          <a:latin typeface="Times New Roman"/>
                          <a:ea typeface="Times New Roman"/>
                          <a:cs typeface="Mangal"/>
                        </a:rPr>
                        <a:t>X</a:t>
                      </a:r>
                      <a:r>
                        <a:rPr lang="en-US" sz="1300" b="1" dirty="0">
                          <a:latin typeface="Times New Roman"/>
                          <a:ea typeface="Times New Roman"/>
                          <a:cs typeface="Mangal"/>
                        </a:rPr>
                        <a:t>60 MW. 1</a:t>
                      </a:r>
                      <a:r>
                        <a:rPr lang="en-US" sz="1200" b="1" dirty="0">
                          <a:latin typeface="Times New Roman"/>
                          <a:ea typeface="Times New Roman"/>
                          <a:cs typeface="Mangal"/>
                        </a:rPr>
                        <a:t>X</a:t>
                      </a:r>
                      <a:r>
                        <a:rPr lang="en-US" sz="1300" b="1" dirty="0">
                          <a:latin typeface="Times New Roman"/>
                          <a:ea typeface="Times New Roman"/>
                          <a:cs typeface="Mangal"/>
                        </a:rPr>
                        <a:t>110 MW, 2</a:t>
                      </a:r>
                      <a:r>
                        <a:rPr lang="en-US" sz="1200" b="1" dirty="0">
                          <a:latin typeface="Times New Roman"/>
                          <a:ea typeface="Times New Roman"/>
                          <a:cs typeface="Mangal"/>
                        </a:rPr>
                        <a:t>X</a:t>
                      </a:r>
                      <a:r>
                        <a:rPr lang="en-US" sz="1300" b="1" dirty="0">
                          <a:latin typeface="Times New Roman"/>
                          <a:ea typeface="Times New Roman"/>
                          <a:cs typeface="Mangal"/>
                        </a:rPr>
                        <a:t>250 MW and 1</a:t>
                      </a:r>
                      <a:r>
                        <a:rPr lang="en-US" sz="1200" b="1" dirty="0">
                          <a:latin typeface="Times New Roman"/>
                          <a:ea typeface="Times New Roman"/>
                          <a:cs typeface="Mangal"/>
                        </a:rPr>
                        <a:t>X</a:t>
                      </a:r>
                      <a:r>
                        <a:rPr lang="en-US" sz="1300" b="1" dirty="0">
                          <a:latin typeface="Times New Roman"/>
                          <a:ea typeface="Times New Roman"/>
                          <a:cs typeface="Mangal"/>
                        </a:rPr>
                        <a:t>660 MW </a:t>
                      </a:r>
                      <a:endParaRPr lang="en-IN" sz="1300" dirty="0">
                        <a:latin typeface="Calibri"/>
                        <a:ea typeface="Calibri"/>
                        <a:cs typeface="Mangal"/>
                      </a:endParaRPr>
                    </a:p>
                  </a:txBody>
                  <a:tcPr marL="6901" marR="6901" marT="12268" marB="12268" anchor="ctr">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tc>
                  <a:txBody>
                    <a:bodyPr/>
                    <a:lstStyle/>
                    <a:p>
                      <a:pPr algn="just">
                        <a:lnSpc>
                          <a:spcPct val="100000"/>
                        </a:lnSpc>
                        <a:spcAft>
                          <a:spcPts val="0"/>
                        </a:spcAft>
                      </a:pPr>
                      <a:r>
                        <a:rPr lang="en-US" sz="1300" b="1" dirty="0" smtClean="0">
                          <a:latin typeface="Times New Roman"/>
                          <a:ea typeface="Times New Roman"/>
                          <a:cs typeface="Mangal"/>
                        </a:rPr>
                        <a:t>   1</a:t>
                      </a:r>
                      <a:r>
                        <a:rPr lang="en-US" sz="1200" b="1" dirty="0" smtClean="0">
                          <a:latin typeface="Times New Roman"/>
                          <a:ea typeface="Times New Roman"/>
                          <a:cs typeface="Mangal"/>
                        </a:rPr>
                        <a:t>X</a:t>
                      </a:r>
                      <a:r>
                        <a:rPr lang="en-US" sz="1300" b="1" dirty="0" smtClean="0">
                          <a:latin typeface="Times New Roman"/>
                          <a:ea typeface="Times New Roman"/>
                          <a:cs typeface="Mangal"/>
                        </a:rPr>
                        <a:t>110 </a:t>
                      </a:r>
                      <a:r>
                        <a:rPr lang="en-US" sz="1300" b="1" dirty="0">
                          <a:latin typeface="Times New Roman"/>
                          <a:ea typeface="Times New Roman"/>
                          <a:cs typeface="Mangal"/>
                        </a:rPr>
                        <a:t>MW, 2</a:t>
                      </a:r>
                      <a:r>
                        <a:rPr lang="en-US" sz="1200" b="1" dirty="0">
                          <a:latin typeface="Times New Roman"/>
                          <a:ea typeface="Times New Roman"/>
                          <a:cs typeface="Mangal"/>
                        </a:rPr>
                        <a:t>X</a:t>
                      </a:r>
                      <a:r>
                        <a:rPr lang="en-US" sz="1300" b="1" dirty="0">
                          <a:latin typeface="Times New Roman"/>
                          <a:ea typeface="Times New Roman"/>
                          <a:cs typeface="Mangal"/>
                        </a:rPr>
                        <a:t>250 MW    </a:t>
                      </a:r>
                      <a:endParaRPr lang="en-US" sz="1300" b="1" dirty="0" smtClean="0">
                        <a:latin typeface="Times New Roman"/>
                        <a:ea typeface="Times New Roman"/>
                        <a:cs typeface="Mangal"/>
                      </a:endParaRPr>
                    </a:p>
                    <a:p>
                      <a:pPr algn="just">
                        <a:lnSpc>
                          <a:spcPct val="100000"/>
                        </a:lnSpc>
                        <a:spcAft>
                          <a:spcPts val="0"/>
                        </a:spcAft>
                      </a:pPr>
                      <a:r>
                        <a:rPr lang="en-US" sz="1300" b="1" dirty="0" smtClean="0">
                          <a:latin typeface="Times New Roman"/>
                          <a:ea typeface="Times New Roman"/>
                          <a:cs typeface="Mangal"/>
                        </a:rPr>
                        <a:t>   and </a:t>
                      </a:r>
                      <a:r>
                        <a:rPr lang="en-US" sz="1300" b="1" dirty="0">
                          <a:latin typeface="Times New Roman"/>
                          <a:ea typeface="Times New Roman"/>
                          <a:cs typeface="Mangal"/>
                        </a:rPr>
                        <a:t>1</a:t>
                      </a:r>
                      <a:r>
                        <a:rPr lang="en-US" sz="1200" b="1" dirty="0">
                          <a:latin typeface="Times New Roman"/>
                          <a:ea typeface="Times New Roman"/>
                          <a:cs typeface="Mangal"/>
                        </a:rPr>
                        <a:t>X</a:t>
                      </a:r>
                      <a:r>
                        <a:rPr lang="en-US" sz="1300" b="1" dirty="0">
                          <a:latin typeface="Times New Roman"/>
                          <a:ea typeface="Times New Roman"/>
                          <a:cs typeface="Mangal"/>
                        </a:rPr>
                        <a:t>660 MW </a:t>
                      </a:r>
                      <a:endParaRPr lang="en-IN" sz="1300" dirty="0">
                        <a:latin typeface="Calibri"/>
                        <a:ea typeface="Calibri"/>
                        <a:cs typeface="Mangal"/>
                      </a:endParaRPr>
                    </a:p>
                  </a:txBody>
                  <a:tcPr marL="6901" marR="6901" marT="12268" marB="12268" anchor="ctr">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tc>
                  <a:txBody>
                    <a:bodyPr/>
                    <a:lstStyle/>
                    <a:p>
                      <a:pPr algn="ctr">
                        <a:lnSpc>
                          <a:spcPct val="115000"/>
                        </a:lnSpc>
                        <a:spcAft>
                          <a:spcPts val="1000"/>
                        </a:spcAft>
                      </a:pPr>
                      <a:r>
                        <a:rPr lang="en-US" sz="1300" b="1" dirty="0">
                          <a:latin typeface="Times New Roman"/>
                          <a:ea typeface="Times New Roman"/>
                          <a:cs typeface="Mangal"/>
                        </a:rPr>
                        <a:t>1270 MW</a:t>
                      </a:r>
                      <a:endParaRPr lang="en-IN" sz="1300" dirty="0">
                        <a:latin typeface="Calibri"/>
                        <a:ea typeface="Calibri"/>
                        <a:cs typeface="Mangal"/>
                      </a:endParaRPr>
                    </a:p>
                  </a:txBody>
                  <a:tcPr marL="6901" marR="6901" marT="12268" marB="12268" anchor="ctr">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tr>
              <a:tr h="928694">
                <a:tc>
                  <a:txBody>
                    <a:bodyPr/>
                    <a:lstStyle/>
                    <a:p>
                      <a:pPr algn="just">
                        <a:lnSpc>
                          <a:spcPct val="115000"/>
                        </a:lnSpc>
                        <a:spcAft>
                          <a:spcPts val="600"/>
                        </a:spcAft>
                      </a:pPr>
                      <a:r>
                        <a:rPr lang="en-US" sz="1350" b="1" u="none" strike="noStrike" dirty="0">
                          <a:solidFill>
                            <a:srgbClr val="000000"/>
                          </a:solidFill>
                          <a:latin typeface="Times New Roman"/>
                          <a:ea typeface="Times New Roman"/>
                          <a:cs typeface="Mangal"/>
                          <a:hlinkClick r:id="rId5"/>
                        </a:rPr>
                        <a:t>PARICHHA, JHANSI</a:t>
                      </a:r>
                      <a:endParaRPr lang="en-IN" sz="1350" dirty="0">
                        <a:latin typeface="Calibri"/>
                        <a:ea typeface="Calibri"/>
                        <a:cs typeface="Mangal"/>
                      </a:endParaRPr>
                    </a:p>
                  </a:txBody>
                  <a:tcPr marL="6901" marR="6901" marT="12268" marB="12268" anchor="ctr">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tc>
                  <a:txBody>
                    <a:bodyPr/>
                    <a:lstStyle/>
                    <a:p>
                      <a:pPr algn="just">
                        <a:lnSpc>
                          <a:spcPct val="115000"/>
                        </a:lnSpc>
                        <a:spcAft>
                          <a:spcPts val="600"/>
                        </a:spcAft>
                      </a:pPr>
                      <a:r>
                        <a:rPr lang="en-US" sz="1300" b="1" dirty="0">
                          <a:latin typeface="Times New Roman"/>
                          <a:ea typeface="Times New Roman"/>
                          <a:cs typeface="Mangal"/>
                        </a:rPr>
                        <a:t>2</a:t>
                      </a:r>
                      <a:r>
                        <a:rPr lang="en-US" sz="1200" b="1" dirty="0">
                          <a:latin typeface="Times New Roman"/>
                          <a:ea typeface="Times New Roman"/>
                          <a:cs typeface="Mangal"/>
                        </a:rPr>
                        <a:t>X</a:t>
                      </a:r>
                      <a:r>
                        <a:rPr lang="en-US" sz="1300" b="1" dirty="0">
                          <a:latin typeface="Times New Roman"/>
                          <a:ea typeface="Times New Roman"/>
                          <a:cs typeface="Mangal"/>
                        </a:rPr>
                        <a:t>110 MW, 2</a:t>
                      </a:r>
                      <a:r>
                        <a:rPr lang="en-US" sz="1200" b="1" dirty="0">
                          <a:latin typeface="Times New Roman"/>
                          <a:ea typeface="Times New Roman"/>
                          <a:cs typeface="Mangal"/>
                        </a:rPr>
                        <a:t>X</a:t>
                      </a:r>
                      <a:r>
                        <a:rPr lang="en-US" sz="1300" b="1" dirty="0">
                          <a:latin typeface="Times New Roman"/>
                          <a:ea typeface="Times New Roman"/>
                          <a:cs typeface="Mangal"/>
                        </a:rPr>
                        <a:t>210 MW and 2</a:t>
                      </a:r>
                      <a:r>
                        <a:rPr lang="en-US" sz="1200" b="1" dirty="0">
                          <a:latin typeface="Times New Roman"/>
                          <a:ea typeface="Times New Roman"/>
                          <a:cs typeface="Mangal"/>
                        </a:rPr>
                        <a:t>X</a:t>
                      </a:r>
                      <a:r>
                        <a:rPr lang="en-US" sz="1300" b="1" dirty="0">
                          <a:latin typeface="Times New Roman"/>
                          <a:ea typeface="Times New Roman"/>
                          <a:cs typeface="Mangal"/>
                        </a:rPr>
                        <a:t>250 MW</a:t>
                      </a:r>
                      <a:endParaRPr lang="en-IN" sz="1300" dirty="0">
                        <a:latin typeface="Calibri"/>
                        <a:ea typeface="Calibri"/>
                        <a:cs typeface="Mangal"/>
                      </a:endParaRPr>
                    </a:p>
                  </a:txBody>
                  <a:tcPr marL="6901" marR="6901" marT="12268" marB="12268" anchor="ctr">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tc>
                  <a:txBody>
                    <a:bodyPr/>
                    <a:lstStyle/>
                    <a:p>
                      <a:pPr algn="just">
                        <a:lnSpc>
                          <a:spcPct val="115000"/>
                        </a:lnSpc>
                        <a:spcAft>
                          <a:spcPts val="600"/>
                        </a:spcAft>
                      </a:pPr>
                      <a:endParaRPr lang="en-US" sz="1300" b="1" dirty="0" smtClean="0">
                        <a:latin typeface="Times New Roman"/>
                        <a:ea typeface="Times New Roman"/>
                        <a:cs typeface="Mangal"/>
                      </a:endParaRPr>
                    </a:p>
                    <a:p>
                      <a:pPr algn="just">
                        <a:lnSpc>
                          <a:spcPct val="100000"/>
                        </a:lnSpc>
                        <a:spcAft>
                          <a:spcPts val="0"/>
                        </a:spcAft>
                      </a:pPr>
                      <a:r>
                        <a:rPr lang="en-US" sz="1300" b="1" dirty="0" smtClean="0">
                          <a:latin typeface="Times New Roman"/>
                          <a:ea typeface="Times New Roman"/>
                          <a:cs typeface="Mangal"/>
                        </a:rPr>
                        <a:t>   2</a:t>
                      </a:r>
                      <a:r>
                        <a:rPr lang="en-US" sz="1200" b="1" dirty="0" smtClean="0">
                          <a:latin typeface="Times New Roman"/>
                          <a:ea typeface="Times New Roman"/>
                          <a:cs typeface="Mangal"/>
                        </a:rPr>
                        <a:t>X</a:t>
                      </a:r>
                      <a:r>
                        <a:rPr lang="en-US" sz="1300" b="1" dirty="0" smtClean="0">
                          <a:latin typeface="Times New Roman"/>
                          <a:ea typeface="Times New Roman"/>
                          <a:cs typeface="Mangal"/>
                        </a:rPr>
                        <a:t>210 </a:t>
                      </a:r>
                      <a:r>
                        <a:rPr lang="en-US" sz="1300" b="1" dirty="0">
                          <a:latin typeface="Times New Roman"/>
                          <a:ea typeface="Times New Roman"/>
                          <a:cs typeface="Mangal"/>
                        </a:rPr>
                        <a:t>MW and 2</a:t>
                      </a:r>
                      <a:r>
                        <a:rPr lang="en-US" sz="1200" b="1" dirty="0">
                          <a:latin typeface="Times New Roman"/>
                          <a:ea typeface="Times New Roman"/>
                          <a:cs typeface="Mangal"/>
                        </a:rPr>
                        <a:t>X</a:t>
                      </a:r>
                      <a:r>
                        <a:rPr lang="en-US" sz="1300" b="1" dirty="0">
                          <a:latin typeface="Times New Roman"/>
                          <a:ea typeface="Times New Roman"/>
                          <a:cs typeface="Mangal"/>
                        </a:rPr>
                        <a:t>250 </a:t>
                      </a:r>
                      <a:endParaRPr lang="en-US" sz="1300" b="1" dirty="0" smtClean="0">
                        <a:latin typeface="Times New Roman"/>
                        <a:ea typeface="Times New Roman"/>
                        <a:cs typeface="Mangal"/>
                      </a:endParaRPr>
                    </a:p>
                    <a:p>
                      <a:pPr algn="just">
                        <a:lnSpc>
                          <a:spcPct val="100000"/>
                        </a:lnSpc>
                        <a:spcAft>
                          <a:spcPts val="0"/>
                        </a:spcAft>
                      </a:pPr>
                      <a:r>
                        <a:rPr lang="en-US" sz="1300" b="1" dirty="0" smtClean="0">
                          <a:latin typeface="Times New Roman"/>
                          <a:ea typeface="Times New Roman"/>
                          <a:cs typeface="Mangal"/>
                        </a:rPr>
                        <a:t>   MW</a:t>
                      </a:r>
                      <a:endParaRPr lang="en-IN" sz="1300" dirty="0">
                        <a:latin typeface="Calibri"/>
                        <a:ea typeface="Calibri"/>
                        <a:cs typeface="Mangal"/>
                      </a:endParaRPr>
                    </a:p>
                  </a:txBody>
                  <a:tcPr marL="6901" marR="6901" marT="12268" marB="12268">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tc>
                  <a:txBody>
                    <a:bodyPr/>
                    <a:lstStyle/>
                    <a:p>
                      <a:pPr algn="ctr">
                        <a:lnSpc>
                          <a:spcPct val="115000"/>
                        </a:lnSpc>
                        <a:spcAft>
                          <a:spcPts val="600"/>
                        </a:spcAft>
                      </a:pPr>
                      <a:r>
                        <a:rPr lang="en-US" sz="1300" b="1" dirty="0">
                          <a:latin typeface="Times New Roman"/>
                          <a:ea typeface="Times New Roman"/>
                          <a:cs typeface="Mangal"/>
                        </a:rPr>
                        <a:t>920 MW</a:t>
                      </a:r>
                      <a:endParaRPr lang="en-IN" sz="1300" dirty="0">
                        <a:latin typeface="Calibri"/>
                        <a:ea typeface="Calibri"/>
                        <a:cs typeface="Mangal"/>
                      </a:endParaRPr>
                    </a:p>
                  </a:txBody>
                  <a:tcPr marL="6901" marR="6901" marT="12268" marB="12268" anchor="ctr">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tr>
              <a:tr h="641439">
                <a:tc>
                  <a:txBody>
                    <a:bodyPr/>
                    <a:lstStyle/>
                    <a:p>
                      <a:pPr algn="just">
                        <a:lnSpc>
                          <a:spcPct val="115000"/>
                        </a:lnSpc>
                        <a:spcAft>
                          <a:spcPts val="1000"/>
                        </a:spcAft>
                      </a:pPr>
                      <a:r>
                        <a:rPr lang="en-US" sz="1350" b="1" u="none" strike="noStrike" dirty="0">
                          <a:solidFill>
                            <a:srgbClr val="000000"/>
                          </a:solidFill>
                          <a:latin typeface="Times New Roman"/>
                          <a:ea typeface="Times New Roman"/>
                          <a:cs typeface="Mangal"/>
                          <a:hlinkClick r:id="rId6"/>
                        </a:rPr>
                        <a:t>PANKI, KANPUR</a:t>
                      </a:r>
                      <a:endParaRPr lang="en-IN" sz="1350" dirty="0">
                        <a:latin typeface="Calibri"/>
                        <a:ea typeface="Calibri"/>
                        <a:cs typeface="Mangal"/>
                      </a:endParaRPr>
                    </a:p>
                  </a:txBody>
                  <a:tcPr marL="6901" marR="6901" marT="12268" marB="12268" anchor="ctr">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tc>
                  <a:txBody>
                    <a:bodyPr/>
                    <a:lstStyle/>
                    <a:p>
                      <a:pPr algn="just">
                        <a:lnSpc>
                          <a:spcPct val="115000"/>
                        </a:lnSpc>
                        <a:spcAft>
                          <a:spcPts val="1000"/>
                        </a:spcAft>
                      </a:pPr>
                      <a:r>
                        <a:rPr lang="en-US" sz="1300" b="1" dirty="0">
                          <a:latin typeface="Times New Roman"/>
                          <a:ea typeface="Times New Roman"/>
                          <a:cs typeface="Mangal"/>
                        </a:rPr>
                        <a:t>2</a:t>
                      </a:r>
                      <a:r>
                        <a:rPr lang="en-US" sz="1200" b="1" dirty="0">
                          <a:latin typeface="Times New Roman"/>
                          <a:ea typeface="Times New Roman"/>
                          <a:cs typeface="Mangal"/>
                        </a:rPr>
                        <a:t>X</a:t>
                      </a:r>
                      <a:r>
                        <a:rPr lang="en-US" sz="1300" b="1" dirty="0">
                          <a:latin typeface="Times New Roman"/>
                          <a:ea typeface="Times New Roman"/>
                          <a:cs typeface="Mangal"/>
                        </a:rPr>
                        <a:t>32 MW, 2</a:t>
                      </a:r>
                      <a:r>
                        <a:rPr lang="en-US" sz="1200" b="1" dirty="0">
                          <a:latin typeface="Times New Roman"/>
                          <a:ea typeface="Times New Roman"/>
                          <a:cs typeface="Mangal"/>
                        </a:rPr>
                        <a:t>X</a:t>
                      </a:r>
                      <a:r>
                        <a:rPr lang="en-US" sz="1300" b="1" dirty="0">
                          <a:latin typeface="Times New Roman"/>
                          <a:ea typeface="Times New Roman"/>
                          <a:cs typeface="Mangal"/>
                        </a:rPr>
                        <a:t>110 MW, 1</a:t>
                      </a:r>
                      <a:r>
                        <a:rPr lang="en-US" sz="1200" b="1" dirty="0">
                          <a:latin typeface="Times New Roman"/>
                          <a:ea typeface="Times New Roman"/>
                          <a:cs typeface="Mangal"/>
                        </a:rPr>
                        <a:t>X</a:t>
                      </a:r>
                      <a:r>
                        <a:rPr lang="en-US" sz="1300" b="1" dirty="0">
                          <a:latin typeface="Times New Roman"/>
                          <a:ea typeface="Times New Roman"/>
                          <a:cs typeface="Mangal"/>
                        </a:rPr>
                        <a:t>660 MW</a:t>
                      </a:r>
                      <a:endParaRPr lang="en-IN" sz="1300" dirty="0">
                        <a:latin typeface="Calibri"/>
                        <a:ea typeface="Calibri"/>
                        <a:cs typeface="Mangal"/>
                      </a:endParaRPr>
                    </a:p>
                  </a:txBody>
                  <a:tcPr marL="6901" marR="6901" marT="12268" marB="12268" anchor="ctr">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tc>
                  <a:txBody>
                    <a:bodyPr/>
                    <a:lstStyle/>
                    <a:p>
                      <a:pPr algn="just">
                        <a:lnSpc>
                          <a:spcPct val="115000"/>
                        </a:lnSpc>
                        <a:spcAft>
                          <a:spcPts val="1000"/>
                        </a:spcAft>
                      </a:pPr>
                      <a:r>
                        <a:rPr lang="en-US" sz="1300" b="1" baseline="0" dirty="0" smtClean="0">
                          <a:latin typeface="Times New Roman"/>
                          <a:ea typeface="Times New Roman"/>
                          <a:cs typeface="Mangal"/>
                        </a:rPr>
                        <a:t>   </a:t>
                      </a:r>
                      <a:r>
                        <a:rPr lang="en-US" sz="1300" b="1" dirty="0" smtClean="0">
                          <a:latin typeface="Times New Roman"/>
                          <a:ea typeface="Times New Roman"/>
                          <a:cs typeface="Mangal"/>
                        </a:rPr>
                        <a:t>1</a:t>
                      </a:r>
                      <a:r>
                        <a:rPr lang="en-US" sz="1200" b="1" dirty="0" smtClean="0">
                          <a:latin typeface="Times New Roman"/>
                          <a:ea typeface="Times New Roman"/>
                          <a:cs typeface="Mangal"/>
                        </a:rPr>
                        <a:t>X</a:t>
                      </a:r>
                      <a:r>
                        <a:rPr lang="en-US" sz="1300" b="1" dirty="0" smtClean="0">
                          <a:latin typeface="Times New Roman"/>
                          <a:ea typeface="Times New Roman"/>
                          <a:cs typeface="Mangal"/>
                        </a:rPr>
                        <a:t>660 </a:t>
                      </a:r>
                      <a:r>
                        <a:rPr lang="en-US" sz="1300" b="1" dirty="0">
                          <a:latin typeface="Times New Roman"/>
                          <a:ea typeface="Times New Roman"/>
                          <a:cs typeface="Mangal"/>
                        </a:rPr>
                        <a:t>MW </a:t>
                      </a:r>
                      <a:endParaRPr lang="en-IN" sz="1300" dirty="0">
                        <a:latin typeface="Calibri"/>
                        <a:ea typeface="Calibri"/>
                        <a:cs typeface="Mangal"/>
                      </a:endParaRPr>
                    </a:p>
                  </a:txBody>
                  <a:tcPr marL="6901" marR="6901" marT="12268" marB="12268" anchor="ctr">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tc>
                  <a:txBody>
                    <a:bodyPr/>
                    <a:lstStyle/>
                    <a:p>
                      <a:pPr algn="ctr">
                        <a:lnSpc>
                          <a:spcPct val="115000"/>
                        </a:lnSpc>
                        <a:spcAft>
                          <a:spcPts val="1000"/>
                        </a:spcAft>
                      </a:pPr>
                      <a:r>
                        <a:rPr lang="en-US" sz="1300" b="1" dirty="0">
                          <a:latin typeface="Times New Roman"/>
                          <a:ea typeface="Times New Roman"/>
                          <a:cs typeface="Mangal"/>
                        </a:rPr>
                        <a:t>660 MW</a:t>
                      </a:r>
                      <a:endParaRPr lang="en-IN" sz="1300" dirty="0">
                        <a:latin typeface="Calibri"/>
                        <a:ea typeface="Calibri"/>
                        <a:cs typeface="Mangal"/>
                      </a:endParaRPr>
                    </a:p>
                  </a:txBody>
                  <a:tcPr marL="6901" marR="6901" marT="12268" marB="12268" anchor="ctr">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tr>
              <a:tr h="501569">
                <a:tc>
                  <a:txBody>
                    <a:bodyPr/>
                    <a:lstStyle/>
                    <a:p>
                      <a:pPr algn="just">
                        <a:lnSpc>
                          <a:spcPct val="115000"/>
                        </a:lnSpc>
                        <a:spcAft>
                          <a:spcPts val="1000"/>
                        </a:spcAft>
                      </a:pPr>
                      <a:r>
                        <a:rPr lang="en-US" sz="1350" b="1" u="none" strike="noStrike" dirty="0">
                          <a:solidFill>
                            <a:srgbClr val="000000"/>
                          </a:solidFill>
                          <a:latin typeface="Times New Roman"/>
                          <a:ea typeface="Times New Roman"/>
                          <a:cs typeface="Mangal"/>
                          <a:hlinkClick r:id="rId7"/>
                        </a:rPr>
                        <a:t>JAWAHARPUR, </a:t>
                      </a:r>
                      <a:r>
                        <a:rPr lang="en-US" sz="1350" b="1" u="none" strike="noStrike" dirty="0" err="1">
                          <a:solidFill>
                            <a:srgbClr val="000000"/>
                          </a:solidFill>
                          <a:latin typeface="Times New Roman"/>
                          <a:ea typeface="Times New Roman"/>
                          <a:cs typeface="Mangal"/>
                          <a:hlinkClick r:id="rId7"/>
                        </a:rPr>
                        <a:t>Etah</a:t>
                      </a:r>
                      <a:endParaRPr lang="en-IN" sz="1350" dirty="0">
                        <a:latin typeface="Calibri"/>
                        <a:ea typeface="Calibri"/>
                        <a:cs typeface="Mangal"/>
                      </a:endParaRPr>
                    </a:p>
                  </a:txBody>
                  <a:tcPr marL="6901" marR="6901" marT="12268" marB="12268" anchor="ctr">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tc>
                  <a:txBody>
                    <a:bodyPr/>
                    <a:lstStyle/>
                    <a:p>
                      <a:pPr algn="just">
                        <a:lnSpc>
                          <a:spcPct val="115000"/>
                        </a:lnSpc>
                        <a:spcAft>
                          <a:spcPts val="1000"/>
                        </a:spcAft>
                      </a:pPr>
                      <a:r>
                        <a:rPr lang="en-US" sz="1300" b="1" dirty="0">
                          <a:latin typeface="Times New Roman"/>
                          <a:ea typeface="Times New Roman"/>
                          <a:cs typeface="Mangal"/>
                        </a:rPr>
                        <a:t>2</a:t>
                      </a:r>
                      <a:r>
                        <a:rPr lang="en-US" sz="1200" b="1" dirty="0">
                          <a:latin typeface="Times New Roman"/>
                          <a:ea typeface="Times New Roman"/>
                          <a:cs typeface="Mangal"/>
                        </a:rPr>
                        <a:t>X</a:t>
                      </a:r>
                      <a:r>
                        <a:rPr lang="en-US" sz="1300" b="1" dirty="0">
                          <a:latin typeface="Times New Roman"/>
                          <a:ea typeface="Times New Roman"/>
                          <a:cs typeface="Mangal"/>
                        </a:rPr>
                        <a:t>660 MW</a:t>
                      </a:r>
                      <a:endParaRPr lang="en-IN" sz="1300" dirty="0">
                        <a:latin typeface="Calibri"/>
                        <a:ea typeface="Calibri"/>
                        <a:cs typeface="Mangal"/>
                      </a:endParaRPr>
                    </a:p>
                  </a:txBody>
                  <a:tcPr marL="6901" marR="6901" marT="12268" marB="12268" anchor="ctr">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tc>
                  <a:txBody>
                    <a:bodyPr/>
                    <a:lstStyle/>
                    <a:p>
                      <a:pPr algn="just">
                        <a:lnSpc>
                          <a:spcPct val="115000"/>
                        </a:lnSpc>
                        <a:spcAft>
                          <a:spcPts val="1000"/>
                        </a:spcAft>
                      </a:pPr>
                      <a:r>
                        <a:rPr lang="en-US" sz="1300" b="1" baseline="0" dirty="0" smtClean="0">
                          <a:latin typeface="Times New Roman"/>
                          <a:ea typeface="Times New Roman"/>
                          <a:cs typeface="Mangal"/>
                        </a:rPr>
                        <a:t>   </a:t>
                      </a:r>
                      <a:r>
                        <a:rPr lang="en-US" sz="1300" b="1" dirty="0" smtClean="0">
                          <a:latin typeface="Times New Roman"/>
                          <a:ea typeface="Times New Roman"/>
                          <a:cs typeface="Mangal"/>
                        </a:rPr>
                        <a:t>2</a:t>
                      </a:r>
                      <a:r>
                        <a:rPr lang="en-US" sz="1200" b="1" dirty="0" smtClean="0">
                          <a:latin typeface="Times New Roman"/>
                          <a:ea typeface="Times New Roman"/>
                          <a:cs typeface="Mangal"/>
                        </a:rPr>
                        <a:t>X</a:t>
                      </a:r>
                      <a:r>
                        <a:rPr lang="en-US" sz="1300" b="1" dirty="0" smtClean="0">
                          <a:latin typeface="Times New Roman"/>
                          <a:ea typeface="Times New Roman"/>
                          <a:cs typeface="Mangal"/>
                        </a:rPr>
                        <a:t>660 </a:t>
                      </a:r>
                      <a:r>
                        <a:rPr lang="en-US" sz="1300" b="1" dirty="0">
                          <a:latin typeface="Times New Roman"/>
                          <a:ea typeface="Times New Roman"/>
                          <a:cs typeface="Mangal"/>
                        </a:rPr>
                        <a:t>MW </a:t>
                      </a:r>
                      <a:endParaRPr lang="en-IN" sz="1300" dirty="0">
                        <a:latin typeface="Calibri"/>
                        <a:ea typeface="Calibri"/>
                        <a:cs typeface="Mangal"/>
                      </a:endParaRPr>
                    </a:p>
                  </a:txBody>
                  <a:tcPr marL="6901" marR="6901" marT="12268" marB="12268" anchor="ctr">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tc>
                  <a:txBody>
                    <a:bodyPr/>
                    <a:lstStyle/>
                    <a:p>
                      <a:pPr algn="ctr">
                        <a:lnSpc>
                          <a:spcPct val="115000"/>
                        </a:lnSpc>
                        <a:spcAft>
                          <a:spcPts val="1000"/>
                        </a:spcAft>
                      </a:pPr>
                      <a:r>
                        <a:rPr lang="en-US" sz="1300" b="1" dirty="0">
                          <a:latin typeface="Times New Roman"/>
                          <a:ea typeface="Times New Roman"/>
                          <a:cs typeface="Mangal"/>
                        </a:rPr>
                        <a:t>1320 MW</a:t>
                      </a:r>
                      <a:endParaRPr lang="en-IN" sz="1300" dirty="0">
                        <a:latin typeface="Calibri"/>
                        <a:ea typeface="Calibri"/>
                        <a:cs typeface="Mangal"/>
                      </a:endParaRPr>
                    </a:p>
                  </a:txBody>
                  <a:tcPr marL="6901" marR="6901" marT="12268" marB="12268" anchor="ctr">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tr>
              <a:tr h="752752">
                <a:tc>
                  <a:txBody>
                    <a:bodyPr/>
                    <a:lstStyle/>
                    <a:p>
                      <a:pPr algn="ctr">
                        <a:lnSpc>
                          <a:spcPct val="115000"/>
                        </a:lnSpc>
                        <a:spcAft>
                          <a:spcPts val="600"/>
                        </a:spcAft>
                      </a:pPr>
                      <a:r>
                        <a:rPr lang="en-US" sz="1500" b="1" u="none" strike="noStrike" dirty="0">
                          <a:solidFill>
                            <a:srgbClr val="548DD4"/>
                          </a:solidFill>
                          <a:latin typeface="Times New Roman"/>
                          <a:ea typeface="Times New Roman"/>
                          <a:cs typeface="Mangal"/>
                          <a:hlinkClick r:id="rId8"/>
                        </a:rPr>
                        <a:t>Total UPRVUNL Generation Capacity</a:t>
                      </a:r>
                      <a:endParaRPr lang="en-IN" sz="1500" dirty="0">
                        <a:latin typeface="Calibri"/>
                        <a:ea typeface="Calibri"/>
                        <a:cs typeface="Mangal"/>
                      </a:endParaRPr>
                    </a:p>
                  </a:txBody>
                  <a:tcPr marL="6901" marR="6901" marT="12268" marB="12268" anchor="ctr">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tc>
                  <a:txBody>
                    <a:bodyPr/>
                    <a:lstStyle/>
                    <a:p>
                      <a:pPr>
                        <a:lnSpc>
                          <a:spcPct val="115000"/>
                        </a:lnSpc>
                      </a:pPr>
                      <a:endParaRPr lang="en-IN" sz="1500" dirty="0">
                        <a:latin typeface="Calibri"/>
                        <a:ea typeface="Times New Roman"/>
                        <a:cs typeface="Mangal"/>
                      </a:endParaRPr>
                    </a:p>
                  </a:txBody>
                  <a:tcPr marL="6901" marR="6901" marT="12268" marB="12268" anchor="ctr">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tc>
                  <a:txBody>
                    <a:bodyPr/>
                    <a:lstStyle/>
                    <a:p>
                      <a:pPr>
                        <a:lnSpc>
                          <a:spcPct val="115000"/>
                        </a:lnSpc>
                      </a:pPr>
                      <a:endParaRPr lang="en-IN" sz="1500" dirty="0">
                        <a:latin typeface="Calibri"/>
                        <a:ea typeface="Times New Roman"/>
                        <a:cs typeface="Mangal"/>
                      </a:endParaRPr>
                    </a:p>
                  </a:txBody>
                  <a:tcPr marL="6901" marR="6901" marT="12268" marB="12268" anchor="ctr">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tc>
                  <a:txBody>
                    <a:bodyPr/>
                    <a:lstStyle/>
                    <a:p>
                      <a:pPr algn="ctr">
                        <a:lnSpc>
                          <a:spcPct val="115000"/>
                        </a:lnSpc>
                        <a:spcAft>
                          <a:spcPts val="600"/>
                        </a:spcAft>
                      </a:pPr>
                      <a:r>
                        <a:rPr lang="en-US" sz="1500" b="1" dirty="0" smtClean="0">
                          <a:solidFill>
                            <a:srgbClr val="548DD4"/>
                          </a:solidFill>
                          <a:latin typeface="Times New Roman"/>
                          <a:ea typeface="Times New Roman"/>
                          <a:cs typeface="Mangal"/>
                        </a:rPr>
                        <a:t>8460 </a:t>
                      </a:r>
                      <a:r>
                        <a:rPr lang="en-US" sz="1500" b="1" dirty="0">
                          <a:solidFill>
                            <a:srgbClr val="548DD4"/>
                          </a:solidFill>
                          <a:latin typeface="Times New Roman"/>
                          <a:ea typeface="Times New Roman"/>
                          <a:cs typeface="Mangal"/>
                        </a:rPr>
                        <a:t>MW</a:t>
                      </a:r>
                      <a:endParaRPr lang="en-IN" sz="1500" dirty="0">
                        <a:latin typeface="Calibri"/>
                        <a:ea typeface="Calibri"/>
                        <a:cs typeface="Mangal"/>
                      </a:endParaRPr>
                    </a:p>
                  </a:txBody>
                  <a:tcPr marL="6901" marR="6901" marT="12268" marB="12268" anchor="ctr">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285728" y="500035"/>
            <a:ext cx="6286544" cy="85011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err="1" smtClean="0">
                <a:ln>
                  <a:noFill/>
                </a:ln>
                <a:solidFill>
                  <a:srgbClr val="1F497D"/>
                </a:solidFill>
                <a:effectLst/>
                <a:latin typeface="Arial" pitchFamily="34" charset="0"/>
                <a:ea typeface="Times New Roman" pitchFamily="18" charset="0"/>
                <a:cs typeface="Arial" pitchFamily="34" charset="0"/>
              </a:rPr>
              <a:t>Anpara</a:t>
            </a:r>
            <a:r>
              <a:rPr kumimoji="0" lang="en-US" b="1" i="0" u="none" strike="noStrike" cap="none" normalizeH="0" baseline="0" dirty="0" smtClean="0">
                <a:ln>
                  <a:noFill/>
                </a:ln>
                <a:solidFill>
                  <a:srgbClr val="1F497D"/>
                </a:solidFill>
                <a:effectLst/>
                <a:latin typeface="Arial" pitchFamily="34" charset="0"/>
                <a:ea typeface="Times New Roman" pitchFamily="18" charset="0"/>
                <a:cs typeface="Arial" pitchFamily="34" charset="0"/>
              </a:rPr>
              <a:t> Thermal Power Station</a:t>
            </a:r>
            <a:endPar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The </a:t>
            </a:r>
            <a:r>
              <a:rPr kumimoji="0" lang="en-US"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Anpara</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Thermal Power Station is located near village </a:t>
            </a:r>
            <a:r>
              <a:rPr kumimoji="0" lang="en-US"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Anpara</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on the bank of </a:t>
            </a:r>
            <a:r>
              <a:rPr kumimoji="0" lang="en-US"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Rihand</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reservoir in the district of </a:t>
            </a:r>
            <a:r>
              <a:rPr kumimoji="0" lang="en-US"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Sonebhadra</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(Uttar Pradesh). It is about 34 km from </a:t>
            </a:r>
            <a:r>
              <a:rPr kumimoji="0" lang="en-US"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Rihand</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Dam on </a:t>
            </a:r>
            <a:r>
              <a:rPr kumimoji="0" lang="en-US"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Pipri-Singrauli</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road and about 200 km from Varanasi. Varanasi is connected by air/rail and road route from other major cities.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All the units of </a:t>
            </a:r>
            <a:r>
              <a:rPr kumimoji="0" lang="en-US"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Anpara</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TPS are coal-fired thermal units, with total plant generating capacity of  </a:t>
            </a:r>
            <a:r>
              <a:rPr kumimoji="0" lang="en-US" sz="15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2630 MW</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The coal to all these units is fed from </a:t>
            </a:r>
            <a:r>
              <a:rPr kumimoji="0" lang="en-US"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Kharia</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Kakri</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and </a:t>
            </a:r>
            <a:r>
              <a:rPr kumimoji="0" lang="en-US"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Beena</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open coal mines of </a:t>
            </a:r>
            <a:r>
              <a:rPr kumimoji="0" lang="en-US" sz="15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NCL</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by means of a marry-go-round system, maintained by </a:t>
            </a:r>
            <a:r>
              <a:rPr kumimoji="0" lang="en-US" sz="15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UPRVUNL.</a:t>
            </a:r>
            <a:endParaRPr kumimoji="0" lang="en-US" sz="1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rgbClr val="1F497D"/>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err="1" smtClean="0">
                <a:ln>
                  <a:noFill/>
                </a:ln>
                <a:solidFill>
                  <a:srgbClr val="1F497D"/>
                </a:solidFill>
                <a:effectLst/>
                <a:latin typeface="Arial" pitchFamily="34" charset="0"/>
                <a:ea typeface="Times New Roman" pitchFamily="18" charset="0"/>
                <a:cs typeface="Arial" pitchFamily="34" charset="0"/>
              </a:rPr>
              <a:t>Obra</a:t>
            </a:r>
            <a:r>
              <a:rPr kumimoji="0" lang="en-US" b="1" i="0" u="none" strike="noStrike" cap="none" normalizeH="0" baseline="0" dirty="0" smtClean="0">
                <a:ln>
                  <a:noFill/>
                </a:ln>
                <a:solidFill>
                  <a:srgbClr val="1F497D"/>
                </a:solidFill>
                <a:effectLst/>
                <a:latin typeface="Arial" pitchFamily="34" charset="0"/>
                <a:ea typeface="Times New Roman" pitchFamily="18" charset="0"/>
                <a:cs typeface="Arial" pitchFamily="34" charset="0"/>
              </a:rPr>
              <a:t> Thermal Power Station</a:t>
            </a:r>
            <a:endPar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It is located in </a:t>
            </a:r>
            <a:r>
              <a:rPr kumimoji="0" lang="en-US" sz="15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SONEBHADRA</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district at about </a:t>
            </a:r>
            <a:r>
              <a:rPr kumimoji="0" lang="en-US" sz="15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13 KM </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from </a:t>
            </a:r>
            <a:r>
              <a:rPr kumimoji="0" lang="en-US" sz="15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CHOPAN</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railway station &amp; about </a:t>
            </a:r>
            <a:r>
              <a:rPr kumimoji="0" lang="en-US" sz="15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8 KM</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off </a:t>
            </a:r>
            <a:r>
              <a:rPr kumimoji="0" lang="en-US" sz="15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SHAKTI NAGAR </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road. It is about </a:t>
            </a:r>
            <a:r>
              <a:rPr kumimoji="0" lang="en-US" sz="15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125 KM</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from </a:t>
            </a:r>
            <a:r>
              <a:rPr kumimoji="0" lang="en-US" sz="15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VARANASI</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which is connected by air/rail and road route from all major cities.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All the units of </a:t>
            </a:r>
            <a:r>
              <a:rPr kumimoji="0" lang="en-US"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Obra</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15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TPS </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are coal-fired thermal units, with total plant generating capacity of </a:t>
            </a:r>
            <a:r>
              <a:rPr kumimoji="0" lang="en-US" sz="15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1660 MW</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One </a:t>
            </a:r>
            <a:r>
              <a:rPr kumimoji="0" lang="en-US" sz="15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660 MW</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unit of </a:t>
            </a:r>
            <a:r>
              <a:rPr kumimoji="0" lang="en-US"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Obra’C</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is under final stage of commissioning and will be added soon to this plant capacity after </a:t>
            </a:r>
            <a:r>
              <a:rPr kumimoji="0" lang="en-US" sz="15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COD.</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Obra</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15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C’</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Extension Thermal Power Station </a:t>
            </a:r>
            <a:r>
              <a:rPr kumimoji="0" lang="en-US" sz="15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2</a:t>
            </a:r>
            <a:r>
              <a:rPr kumimoji="0" lang="en-US"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X</a:t>
            </a:r>
            <a:r>
              <a:rPr kumimoji="0" lang="en-US" sz="15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660MW</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has been installed with Super Critical Technology on </a:t>
            </a:r>
            <a:r>
              <a:rPr kumimoji="0" lang="en-US" sz="15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EPC</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basis by UP </a:t>
            </a:r>
            <a:r>
              <a:rPr kumimoji="0" lang="en-US"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Rajya</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VIdyut</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Utpadan</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Nigam Ltd. The EPC Contract was awarded to M/s </a:t>
            </a:r>
            <a:r>
              <a:rPr kumimoji="0" lang="en-US"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Doosan</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Power Systems India Private Limited on date December </a:t>
            </a:r>
            <a:r>
              <a:rPr kumimoji="0" lang="en-US" sz="15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22</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nd, </a:t>
            </a:r>
            <a:r>
              <a:rPr kumimoji="0" lang="en-US" sz="15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2016</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Obra</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15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C’</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Thermal Power Plant will be fed by the coal from </a:t>
            </a:r>
            <a:r>
              <a:rPr kumimoji="0" lang="en-US"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Saharpur</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Jamarpani</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Coal Block which will be developed by </a:t>
            </a:r>
            <a:r>
              <a:rPr kumimoji="0" lang="en-US" sz="15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UPRVUNL</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The bridge linkage for the project has also been awarded by the Ministry of Coal for</a:t>
            </a: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357166" y="326201"/>
            <a:ext cx="6286544" cy="867495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eaLnBrk="0" fontAlgn="base" hangingPunct="0">
              <a:spcBef>
                <a:spcPct val="0"/>
              </a:spcBef>
              <a:spcAft>
                <a:spcPct val="0"/>
              </a:spcAft>
            </a:pPr>
            <a:r>
              <a:rPr lang="en-US" sz="1600" dirty="0" smtClean="0">
                <a:solidFill>
                  <a:srgbClr val="000000"/>
                </a:solidFill>
                <a:latin typeface="Times New Roman" pitchFamily="18" charset="0"/>
                <a:ea typeface="Times New Roman" pitchFamily="18" charset="0"/>
                <a:cs typeface="Times New Roman" pitchFamily="18" charset="0"/>
              </a:rPr>
              <a:t>Gap Management until the development of </a:t>
            </a:r>
            <a:r>
              <a:rPr lang="en-US" sz="1600" dirty="0" err="1" smtClean="0">
                <a:solidFill>
                  <a:srgbClr val="000000"/>
                </a:solidFill>
                <a:latin typeface="Times New Roman" pitchFamily="18" charset="0"/>
                <a:ea typeface="Times New Roman" pitchFamily="18" charset="0"/>
                <a:cs typeface="Times New Roman" pitchFamily="18" charset="0"/>
              </a:rPr>
              <a:t>Saharpur</a:t>
            </a:r>
            <a:r>
              <a:rPr lang="en-US" sz="1600" dirty="0" smtClean="0">
                <a:solidFill>
                  <a:srgbClr val="000000"/>
                </a:solidFill>
                <a:latin typeface="Times New Roman" pitchFamily="18" charset="0"/>
                <a:ea typeface="Times New Roman" pitchFamily="18" charset="0"/>
                <a:cs typeface="Times New Roman" pitchFamily="18" charset="0"/>
              </a:rPr>
              <a:t> </a:t>
            </a:r>
            <a:r>
              <a:rPr lang="en-US" sz="1600" dirty="0" err="1" smtClean="0">
                <a:solidFill>
                  <a:srgbClr val="000000"/>
                </a:solidFill>
                <a:latin typeface="Times New Roman" pitchFamily="18" charset="0"/>
                <a:ea typeface="Times New Roman" pitchFamily="18" charset="0"/>
                <a:cs typeface="Times New Roman" pitchFamily="18" charset="0"/>
              </a:rPr>
              <a:t>Jamarpani</a:t>
            </a:r>
            <a:r>
              <a:rPr lang="en-US" sz="1600" dirty="0" smtClean="0">
                <a:solidFill>
                  <a:srgbClr val="000000"/>
                </a:solidFill>
                <a:latin typeface="Times New Roman" pitchFamily="18" charset="0"/>
                <a:ea typeface="Times New Roman" pitchFamily="18" charset="0"/>
                <a:cs typeface="Times New Roman" pitchFamily="18" charset="0"/>
              </a:rPr>
              <a:t> Coal Block.</a:t>
            </a:r>
          </a:p>
          <a:p>
            <a:pPr lvl="0" algn="just" eaLnBrk="0" fontAlgn="base" hangingPunct="0">
              <a:spcBef>
                <a:spcPct val="0"/>
              </a:spcBef>
              <a:spcAft>
                <a:spcPct val="0"/>
              </a:spcAft>
            </a:pPr>
            <a:endParaRPr lang="en-US" sz="1600" dirty="0" smtClean="0">
              <a:latin typeface="Times New Roman" pitchFamily="18" charset="0"/>
              <a:ea typeface="Times New Roman" pitchFamily="18" charset="0"/>
              <a:cs typeface="Times New Roman" pitchFamily="18" charset="0"/>
            </a:endParaRPr>
          </a:p>
          <a:p>
            <a:pPr lvl="0" algn="just" eaLnBrk="0" fontAlgn="base" hangingPunct="0">
              <a:spcBef>
                <a:spcPct val="0"/>
              </a:spcBef>
              <a:spcAft>
                <a:spcPct val="0"/>
              </a:spcAft>
            </a:pPr>
            <a:r>
              <a:rPr lang="en-US" sz="1600" dirty="0" smtClean="0">
                <a:solidFill>
                  <a:srgbClr val="000000"/>
                </a:solidFill>
                <a:latin typeface="Times New Roman" pitchFamily="18" charset="0"/>
                <a:ea typeface="Times New Roman" pitchFamily="18" charset="0"/>
                <a:cs typeface="Times New Roman" pitchFamily="18" charset="0"/>
              </a:rPr>
              <a:t>Provision of </a:t>
            </a:r>
            <a:r>
              <a:rPr lang="en-US" sz="1500" dirty="0" smtClean="0">
                <a:solidFill>
                  <a:srgbClr val="000000"/>
                </a:solidFill>
                <a:latin typeface="Times New Roman" pitchFamily="18" charset="0"/>
                <a:ea typeface="Times New Roman" pitchFamily="18" charset="0"/>
                <a:cs typeface="Times New Roman" pitchFamily="18" charset="0"/>
              </a:rPr>
              <a:t>FGD</a:t>
            </a:r>
            <a:r>
              <a:rPr lang="en-US" sz="1600" dirty="0" smtClean="0">
                <a:solidFill>
                  <a:srgbClr val="000000"/>
                </a:solidFill>
                <a:latin typeface="Times New Roman" pitchFamily="18" charset="0"/>
                <a:ea typeface="Times New Roman" pitchFamily="18" charset="0"/>
                <a:cs typeface="Times New Roman" pitchFamily="18" charset="0"/>
              </a:rPr>
              <a:t> (Flue-Gas Desulfurization) and </a:t>
            </a:r>
            <a:r>
              <a:rPr lang="en-US" sz="1500" dirty="0" smtClean="0">
                <a:solidFill>
                  <a:srgbClr val="000000"/>
                </a:solidFill>
                <a:latin typeface="Times New Roman" pitchFamily="18" charset="0"/>
                <a:ea typeface="Times New Roman" pitchFamily="18" charset="0"/>
                <a:cs typeface="Times New Roman" pitchFamily="18" charset="0"/>
              </a:rPr>
              <a:t>SCR</a:t>
            </a:r>
            <a:r>
              <a:rPr lang="en-US" sz="1600" dirty="0" smtClean="0">
                <a:solidFill>
                  <a:srgbClr val="000000"/>
                </a:solidFill>
                <a:latin typeface="Times New Roman" pitchFamily="18" charset="0"/>
                <a:ea typeface="Times New Roman" pitchFamily="18" charset="0"/>
                <a:cs typeface="Times New Roman" pitchFamily="18" charset="0"/>
              </a:rPr>
              <a:t> (Selective Catalytic Reduction) has been included in the scope to meet the latest environmental norms.</a:t>
            </a:r>
            <a:endParaRPr lang="en-US" sz="1600"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US" b="1" dirty="0" smtClean="0">
              <a:solidFill>
                <a:srgbClr val="1F497D"/>
              </a:solidFill>
              <a:latin typeface="Calibri" pitchFamily="34" charset="0"/>
              <a:ea typeface="Times New Roman" pitchFamily="18" charset="0"/>
              <a:cs typeface="Mangal"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err="1" smtClean="0">
                <a:ln>
                  <a:noFill/>
                </a:ln>
                <a:solidFill>
                  <a:srgbClr val="1F497D"/>
                </a:solidFill>
                <a:effectLst/>
                <a:latin typeface="Arial" pitchFamily="34" charset="0"/>
                <a:ea typeface="Times New Roman" pitchFamily="18" charset="0"/>
                <a:cs typeface="Arial" pitchFamily="34" charset="0"/>
              </a:rPr>
              <a:t>Harduaganj</a:t>
            </a:r>
            <a:r>
              <a:rPr kumimoji="0" lang="en-US" b="1" i="0" u="none" strike="noStrike" cap="none" normalizeH="0" baseline="0" dirty="0" smtClean="0">
                <a:ln>
                  <a:noFill/>
                </a:ln>
                <a:solidFill>
                  <a:srgbClr val="1F497D"/>
                </a:solidFill>
                <a:effectLst/>
                <a:latin typeface="Arial" pitchFamily="34" charset="0"/>
                <a:ea typeface="Times New Roman" pitchFamily="18" charset="0"/>
                <a:cs typeface="Arial" pitchFamily="34" charset="0"/>
              </a:rPr>
              <a:t> Thermal Power Station</a:t>
            </a:r>
            <a:endPar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00"/>
              </a:solidFill>
              <a:effectLst/>
              <a:latin typeface="Calibri" pitchFamily="34" charset="0"/>
              <a:ea typeface="Times New Roman" pitchFamily="18" charset="0"/>
              <a:cs typeface="Mangal"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It is located in Aligarh district at about </a:t>
            </a:r>
            <a:r>
              <a:rPr kumimoji="0" lang="en-US" sz="15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18 KM </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from Aligarh railway station. Aligarh is on Delhi-Kanpur road/rail route.</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All the units of this station are coal fired thermal units, with total plant generating capacity of </a:t>
            </a:r>
            <a:r>
              <a:rPr kumimoji="0" lang="en-US" sz="15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1270 MW</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endPar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The coal to all these units is fed from coal mines of </a:t>
            </a:r>
            <a:r>
              <a:rPr kumimoji="0" lang="en-US" sz="15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BCCL, ECL </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by means of railways.</a:t>
            </a:r>
            <a:endPar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3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err="1" smtClean="0">
                <a:ln>
                  <a:noFill/>
                </a:ln>
                <a:solidFill>
                  <a:srgbClr val="1F497D"/>
                </a:solidFill>
                <a:effectLst/>
                <a:latin typeface="Arial" pitchFamily="34" charset="0"/>
                <a:ea typeface="Times New Roman" pitchFamily="18" charset="0"/>
                <a:cs typeface="Arial" pitchFamily="34" charset="0"/>
              </a:rPr>
              <a:t>Parichha</a:t>
            </a:r>
            <a:r>
              <a:rPr kumimoji="0" lang="en-US" b="1" i="0" u="none" strike="noStrike" cap="none" normalizeH="0" baseline="0" dirty="0" smtClean="0">
                <a:ln>
                  <a:noFill/>
                </a:ln>
                <a:solidFill>
                  <a:srgbClr val="1F497D"/>
                </a:solidFill>
                <a:effectLst/>
                <a:latin typeface="Arial" pitchFamily="34" charset="0"/>
                <a:ea typeface="Times New Roman" pitchFamily="18" charset="0"/>
                <a:cs typeface="Arial" pitchFamily="34" charset="0"/>
              </a:rPr>
              <a:t> Thermal Power Station</a:t>
            </a:r>
            <a:endPar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00"/>
              </a:solidFill>
              <a:effectLst/>
              <a:latin typeface="Calibri" pitchFamily="34" charset="0"/>
              <a:ea typeface="Times New Roman" pitchFamily="18" charset="0"/>
              <a:cs typeface="Mangal"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It is located in district </a:t>
            </a:r>
            <a:r>
              <a:rPr kumimoji="0" lang="en-US" sz="15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JHANSI</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about </a:t>
            </a:r>
            <a:r>
              <a:rPr kumimoji="0" lang="en-US" sz="15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25 KM </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before Jhansi, on </a:t>
            </a:r>
            <a:r>
              <a:rPr kumimoji="0" lang="en-US"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Kalpi</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-Jhansi road. Jhansi is well connected by air/rail and road route from all major cities.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All the units of this station are coal fired thermal units, with total plant generating capacity of </a:t>
            </a:r>
            <a:r>
              <a:rPr kumimoji="0" lang="en-US" sz="15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920 MW</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The coal to all these units is fed from coal mines of </a:t>
            </a:r>
            <a:r>
              <a:rPr kumimoji="0" lang="en-US" sz="15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BCCL, ECL</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by means of railways.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err="1" smtClean="0">
                <a:ln>
                  <a:noFill/>
                </a:ln>
                <a:solidFill>
                  <a:srgbClr val="1F497D"/>
                </a:solidFill>
                <a:effectLst/>
                <a:latin typeface="Arial" pitchFamily="34" charset="0"/>
                <a:ea typeface="Times New Roman" pitchFamily="18" charset="0"/>
                <a:cs typeface="Arial" pitchFamily="34" charset="0"/>
              </a:rPr>
              <a:t>Panki</a:t>
            </a:r>
            <a:r>
              <a:rPr kumimoji="0" lang="en-US" b="1" i="0" u="none" strike="noStrike" cap="none" normalizeH="0" baseline="0" dirty="0" smtClean="0">
                <a:ln>
                  <a:noFill/>
                </a:ln>
                <a:solidFill>
                  <a:srgbClr val="1F497D"/>
                </a:solidFill>
                <a:effectLst/>
                <a:latin typeface="Arial" pitchFamily="34" charset="0"/>
                <a:ea typeface="Times New Roman" pitchFamily="18" charset="0"/>
                <a:cs typeface="Arial" pitchFamily="34" charset="0"/>
              </a:rPr>
              <a:t> Thermal Power Station </a:t>
            </a:r>
            <a:endPar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Having </a:t>
            </a:r>
            <a:r>
              <a:rPr kumimoji="0" lang="en-US"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overlived</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its life, all the old units of </a:t>
            </a:r>
            <a:r>
              <a:rPr kumimoji="0" lang="en-US"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Panki</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TPS have been deleted from the plant capacity and </a:t>
            </a:r>
            <a:r>
              <a:rPr kumimoji="0" lang="en-US"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Panki</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Extension Project </a:t>
            </a:r>
            <a:r>
              <a:rPr kumimoji="0" lang="en-US" sz="15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a:t>
            </a:r>
            <a:r>
              <a:rPr kumimoji="0" lang="en-US"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X</a:t>
            </a:r>
            <a:r>
              <a:rPr kumimoji="0" lang="en-US" sz="15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660MW</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has been installed with Super Critical Technology on </a:t>
            </a:r>
            <a:r>
              <a:rPr kumimoji="0" lang="en-US" sz="15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EPC</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basis by UP </a:t>
            </a:r>
            <a:r>
              <a:rPr kumimoji="0" lang="en-US"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Rajya</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Vidyut</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Utpadan</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Nigam Ltd. The </a:t>
            </a:r>
            <a:r>
              <a:rPr kumimoji="0" lang="en-US" sz="15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EPC</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Contract has was awarded to M/s Bharat Heavy Electricals Limited on date March </a:t>
            </a:r>
            <a:r>
              <a:rPr kumimoji="0" lang="en-US" sz="15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31</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st, </a:t>
            </a:r>
            <a:r>
              <a:rPr kumimoji="0" lang="en-US" sz="15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2018.</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357166" y="357158"/>
            <a:ext cx="6215106" cy="87408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eaLnBrk="0" fontAlgn="base" hangingPunct="0">
              <a:spcBef>
                <a:spcPct val="0"/>
              </a:spcBef>
              <a:spcAft>
                <a:spcPct val="0"/>
              </a:spcAft>
            </a:pPr>
            <a:r>
              <a:rPr lang="en-US" sz="1600" dirty="0" smtClean="0">
                <a:solidFill>
                  <a:srgbClr val="000000"/>
                </a:solidFill>
                <a:latin typeface="Times New Roman" pitchFamily="18" charset="0"/>
                <a:ea typeface="Times New Roman" pitchFamily="18" charset="0"/>
                <a:cs typeface="Times New Roman" pitchFamily="18" charset="0"/>
              </a:rPr>
              <a:t>The project is located in district Kanpur about 15 KM from Kanpur railway station on </a:t>
            </a:r>
            <a:r>
              <a:rPr lang="en-US" sz="1600" dirty="0" err="1" smtClean="0">
                <a:solidFill>
                  <a:srgbClr val="000000"/>
                </a:solidFill>
                <a:latin typeface="Times New Roman" pitchFamily="18" charset="0"/>
                <a:ea typeface="Times New Roman" pitchFamily="18" charset="0"/>
                <a:cs typeface="Times New Roman" pitchFamily="18" charset="0"/>
              </a:rPr>
              <a:t>Kalpi</a:t>
            </a:r>
            <a:r>
              <a:rPr lang="en-US" sz="1600" dirty="0" smtClean="0">
                <a:solidFill>
                  <a:srgbClr val="000000"/>
                </a:solidFill>
                <a:latin typeface="Times New Roman" pitchFamily="18" charset="0"/>
                <a:ea typeface="Times New Roman" pitchFamily="18" charset="0"/>
                <a:cs typeface="Times New Roman" pitchFamily="18" charset="0"/>
              </a:rPr>
              <a:t> road. Kanpur is well connected by air/rail and road route from all major cities.</a:t>
            </a:r>
          </a:p>
          <a:p>
            <a:pPr lvl="0" algn="just" eaLnBrk="0" fontAlgn="base" hangingPunct="0">
              <a:spcBef>
                <a:spcPct val="0"/>
              </a:spcBef>
              <a:spcAft>
                <a:spcPct val="0"/>
              </a:spcAft>
            </a:pPr>
            <a:endParaRPr lang="en-US" sz="1600" dirty="0" smtClean="0">
              <a:latin typeface="Times New Roman" pitchFamily="18" charset="0"/>
              <a:ea typeface="Times New Roman" pitchFamily="18" charset="0"/>
              <a:cs typeface="Times New Roman" pitchFamily="18" charset="0"/>
            </a:endParaRPr>
          </a:p>
          <a:p>
            <a:pPr lvl="0" algn="just" eaLnBrk="0" fontAlgn="base" hangingPunct="0">
              <a:spcBef>
                <a:spcPct val="0"/>
              </a:spcBef>
              <a:spcAft>
                <a:spcPct val="0"/>
              </a:spcAft>
            </a:pPr>
            <a:r>
              <a:rPr lang="en-US" sz="1600" dirty="0" smtClean="0">
                <a:solidFill>
                  <a:srgbClr val="000000"/>
                </a:solidFill>
                <a:latin typeface="Times New Roman" pitchFamily="18" charset="0"/>
                <a:ea typeface="Times New Roman" pitchFamily="18" charset="0"/>
                <a:cs typeface="Times New Roman" pitchFamily="18" charset="0"/>
              </a:rPr>
              <a:t>The Thermal Power Plant will be fed by the coal from </a:t>
            </a:r>
            <a:r>
              <a:rPr lang="en-US" sz="1600" dirty="0" err="1" smtClean="0">
                <a:solidFill>
                  <a:srgbClr val="000000"/>
                </a:solidFill>
                <a:latin typeface="Times New Roman" pitchFamily="18" charset="0"/>
                <a:ea typeface="Times New Roman" pitchFamily="18" charset="0"/>
                <a:cs typeface="Times New Roman" pitchFamily="18" charset="0"/>
              </a:rPr>
              <a:t>Saharpur</a:t>
            </a:r>
            <a:r>
              <a:rPr lang="en-US" sz="1600" dirty="0" smtClean="0">
                <a:solidFill>
                  <a:srgbClr val="000000"/>
                </a:solidFill>
                <a:latin typeface="Times New Roman" pitchFamily="18" charset="0"/>
                <a:ea typeface="Times New Roman" pitchFamily="18" charset="0"/>
                <a:cs typeface="Times New Roman" pitchFamily="18" charset="0"/>
              </a:rPr>
              <a:t> </a:t>
            </a:r>
            <a:r>
              <a:rPr lang="en-US" sz="1600" dirty="0" err="1" smtClean="0">
                <a:solidFill>
                  <a:srgbClr val="000000"/>
                </a:solidFill>
                <a:latin typeface="Times New Roman" pitchFamily="18" charset="0"/>
                <a:ea typeface="Times New Roman" pitchFamily="18" charset="0"/>
                <a:cs typeface="Times New Roman" pitchFamily="18" charset="0"/>
              </a:rPr>
              <a:t>Jamarpani</a:t>
            </a:r>
            <a:r>
              <a:rPr lang="en-US" sz="1600" dirty="0" smtClean="0">
                <a:solidFill>
                  <a:srgbClr val="000000"/>
                </a:solidFill>
                <a:latin typeface="Times New Roman" pitchFamily="18" charset="0"/>
                <a:ea typeface="Times New Roman" pitchFamily="18" charset="0"/>
                <a:cs typeface="Times New Roman" pitchFamily="18" charset="0"/>
              </a:rPr>
              <a:t> Coal Block which will be developed by UPRVUNL. Also, Bridge Linkage for the project has been granted by the Ministry of Coal.</a:t>
            </a:r>
          </a:p>
          <a:p>
            <a:pPr lvl="0" algn="just" eaLnBrk="0" fontAlgn="base" hangingPunct="0">
              <a:spcBef>
                <a:spcPct val="0"/>
              </a:spcBef>
              <a:spcAft>
                <a:spcPct val="0"/>
              </a:spcAft>
            </a:pPr>
            <a:endParaRPr lang="en-US" sz="1400" dirty="0" smtClean="0">
              <a:latin typeface="Times New Roman" pitchFamily="18" charset="0"/>
              <a:ea typeface="Times New Roman" pitchFamily="18" charset="0"/>
              <a:cs typeface="Times New Roman" pitchFamily="18" charset="0"/>
            </a:endParaRPr>
          </a:p>
          <a:p>
            <a:pPr lvl="0" algn="just" eaLnBrk="0" fontAlgn="base" hangingPunct="0">
              <a:spcBef>
                <a:spcPct val="0"/>
              </a:spcBef>
              <a:spcAft>
                <a:spcPct val="0"/>
              </a:spcAft>
            </a:pPr>
            <a:r>
              <a:rPr lang="en-US" sz="1600" dirty="0" smtClean="0">
                <a:solidFill>
                  <a:srgbClr val="000000"/>
                </a:solidFill>
                <a:latin typeface="Times New Roman" pitchFamily="18" charset="0"/>
                <a:ea typeface="Times New Roman" pitchFamily="18" charset="0"/>
                <a:cs typeface="Times New Roman" pitchFamily="18" charset="0"/>
              </a:rPr>
              <a:t>Provision of FGD (Flue-Gas Desulfurization) and SCR (Selective Catalytic Reduction) has been included in the scope to meet the latest environmental norms.</a:t>
            </a:r>
          </a:p>
          <a:p>
            <a:pPr lvl="0" algn="just" eaLnBrk="0" fontAlgn="base" hangingPunct="0">
              <a:spcBef>
                <a:spcPct val="0"/>
              </a:spcBef>
              <a:spcAft>
                <a:spcPct val="0"/>
              </a:spcAft>
            </a:pPr>
            <a:endParaRPr lang="en-US" sz="1400" dirty="0" smtClean="0">
              <a:latin typeface="Times New Roman" pitchFamily="18" charset="0"/>
              <a:ea typeface="Times New Roman" pitchFamily="18" charset="0"/>
              <a:cs typeface="Times New Roman" pitchFamily="18" charset="0"/>
            </a:endParaRPr>
          </a:p>
          <a:p>
            <a:pPr lvl="0" algn="just" eaLnBrk="0" fontAlgn="base" hangingPunct="0">
              <a:spcBef>
                <a:spcPct val="0"/>
              </a:spcBef>
              <a:spcAft>
                <a:spcPct val="0"/>
              </a:spcAft>
            </a:pPr>
            <a:r>
              <a:rPr lang="en-US" sz="1600" dirty="0" smtClean="0">
                <a:solidFill>
                  <a:srgbClr val="000000"/>
                </a:solidFill>
                <a:latin typeface="Times New Roman" pitchFamily="18" charset="0"/>
                <a:ea typeface="Times New Roman" pitchFamily="18" charset="0"/>
                <a:cs typeface="Times New Roman" pitchFamily="18" charset="0"/>
              </a:rPr>
              <a:t>The water requirement of the project is fulfilled from the Sewage/Effluent Treatment Plants located in </a:t>
            </a:r>
            <a:r>
              <a:rPr lang="en-US" sz="1600" dirty="0" err="1" smtClean="0">
                <a:solidFill>
                  <a:srgbClr val="000000"/>
                </a:solidFill>
                <a:latin typeface="Times New Roman" pitchFamily="18" charset="0"/>
                <a:ea typeface="Times New Roman" pitchFamily="18" charset="0"/>
                <a:cs typeface="Times New Roman" pitchFamily="18" charset="0"/>
              </a:rPr>
              <a:t>Bingawan</a:t>
            </a:r>
            <a:r>
              <a:rPr lang="en-US" sz="1600" dirty="0" smtClean="0">
                <a:solidFill>
                  <a:srgbClr val="000000"/>
                </a:solidFill>
                <a:latin typeface="Times New Roman" pitchFamily="18" charset="0"/>
                <a:ea typeface="Times New Roman" pitchFamily="18" charset="0"/>
                <a:cs typeface="Times New Roman" pitchFamily="18" charset="0"/>
              </a:rPr>
              <a:t>, Kanpur.</a:t>
            </a:r>
            <a:endParaRPr lang="en-US" sz="1600"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US" sz="1400" b="1" dirty="0" smtClean="0">
              <a:solidFill>
                <a:srgbClr val="1F497D"/>
              </a:solidFill>
              <a:latin typeface="Calibri" pitchFamily="34" charset="0"/>
              <a:ea typeface="Times New Roman" pitchFamily="18" charset="0"/>
              <a:cs typeface="Mangal"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err="1" smtClean="0">
                <a:ln>
                  <a:noFill/>
                </a:ln>
                <a:solidFill>
                  <a:srgbClr val="1F497D"/>
                </a:solidFill>
                <a:effectLst/>
                <a:latin typeface="Arial" pitchFamily="34" charset="0"/>
                <a:ea typeface="Times New Roman" pitchFamily="18" charset="0"/>
                <a:cs typeface="Arial" pitchFamily="34" charset="0"/>
              </a:rPr>
              <a:t>Jawaharpur</a:t>
            </a:r>
            <a:r>
              <a:rPr kumimoji="0" lang="en-US" b="1" i="0" u="none" strike="noStrike" cap="none" normalizeH="0" baseline="0" dirty="0" smtClean="0">
                <a:ln>
                  <a:noFill/>
                </a:ln>
                <a:solidFill>
                  <a:srgbClr val="1F497D"/>
                </a:solidFill>
                <a:effectLst/>
                <a:latin typeface="Arial" pitchFamily="34" charset="0"/>
                <a:ea typeface="Times New Roman" pitchFamily="18" charset="0"/>
                <a:cs typeface="Arial" pitchFamily="34" charset="0"/>
              </a:rPr>
              <a:t> Thermal Power Station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Jawaharpur</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Thermal Power Station </a:t>
            </a:r>
            <a:r>
              <a:rPr kumimoji="0" lang="en-US" sz="15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2</a:t>
            </a:r>
            <a:r>
              <a:rPr kumimoji="0" lang="en-US"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X</a:t>
            </a:r>
            <a:r>
              <a:rPr kumimoji="0" lang="en-US" sz="15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660MW</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has been installed with Super Critical Technology on EPC basis. The EPC Contract was awarded to M/s </a:t>
            </a:r>
            <a:r>
              <a:rPr kumimoji="0" lang="en-US" sz="16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Doosan</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Power Systems India Private Limited on date December </a:t>
            </a:r>
            <a:r>
              <a:rPr kumimoji="0" lang="en-US" sz="15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22</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nd, </a:t>
            </a:r>
            <a:r>
              <a:rPr kumimoji="0" lang="en-US" sz="15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2016.</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Jawaharpur</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Power Station is located in </a:t>
            </a:r>
            <a:r>
              <a:rPr kumimoji="0" lang="en-US"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Malawan</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village, </a:t>
            </a:r>
            <a:r>
              <a:rPr kumimoji="0" lang="en-US"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Distt</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Etah</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Uttar Pradesh which is about </a:t>
            </a:r>
            <a:r>
              <a:rPr kumimoji="0" lang="en-US" sz="15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47</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km from Agra. Agra is connected by air/rail and road route from other major cities.</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1400" dirty="0">
              <a:solidFill>
                <a:srgbClr val="000000"/>
              </a:solidFill>
              <a:latin typeface="Times New Roman" pitchFamily="18" charset="0"/>
              <a:cs typeface="Times New Roman" pitchFamily="18" charset="0"/>
            </a:endParaRPr>
          </a:p>
          <a:p>
            <a:pPr algn="just"/>
            <a:r>
              <a:rPr lang="en-IN" sz="1600" dirty="0">
                <a:latin typeface="Times New Roman" pitchFamily="18" charset="0"/>
                <a:cs typeface="Times New Roman" pitchFamily="18" charset="0"/>
              </a:rPr>
              <a:t>The Thermal Power Plant will be fed by the coal from </a:t>
            </a:r>
            <a:r>
              <a:rPr lang="en-IN" sz="1600" dirty="0" err="1">
                <a:latin typeface="Times New Roman" pitchFamily="18" charset="0"/>
                <a:cs typeface="Times New Roman" pitchFamily="18" charset="0"/>
              </a:rPr>
              <a:t>Saharpur</a:t>
            </a:r>
            <a:r>
              <a:rPr lang="en-IN" sz="1600" dirty="0">
                <a:latin typeface="Times New Roman" pitchFamily="18" charset="0"/>
                <a:cs typeface="Times New Roman" pitchFamily="18" charset="0"/>
              </a:rPr>
              <a:t> </a:t>
            </a:r>
            <a:r>
              <a:rPr lang="en-IN" sz="1600" dirty="0" err="1">
                <a:latin typeface="Times New Roman" pitchFamily="18" charset="0"/>
                <a:cs typeface="Times New Roman" pitchFamily="18" charset="0"/>
              </a:rPr>
              <a:t>Jamarpani</a:t>
            </a:r>
            <a:r>
              <a:rPr lang="en-IN" sz="1600" dirty="0">
                <a:latin typeface="Times New Roman" pitchFamily="18" charset="0"/>
                <a:cs typeface="Times New Roman" pitchFamily="18" charset="0"/>
              </a:rPr>
              <a:t> Coal Block which will be developed by </a:t>
            </a:r>
            <a:r>
              <a:rPr lang="en-IN" sz="1500" dirty="0">
                <a:latin typeface="Times New Roman" pitchFamily="18" charset="0"/>
                <a:cs typeface="Times New Roman" pitchFamily="18" charset="0"/>
              </a:rPr>
              <a:t>UPRVUNL</a:t>
            </a:r>
            <a:r>
              <a:rPr lang="en-IN" sz="1600" dirty="0">
                <a:latin typeface="Times New Roman" pitchFamily="18" charset="0"/>
                <a:cs typeface="Times New Roman" pitchFamily="18" charset="0"/>
              </a:rPr>
              <a:t>. Also, Bridge Linkage for the project has been granted by the Ministry of Coal</a:t>
            </a:r>
            <a:r>
              <a:rPr lang="en-IN" sz="1600" dirty="0" smtClean="0">
                <a:latin typeface="Times New Roman" pitchFamily="18" charset="0"/>
                <a:cs typeface="Times New Roman" pitchFamily="18" charset="0"/>
              </a:rPr>
              <a:t>.</a:t>
            </a:r>
          </a:p>
          <a:p>
            <a:pPr algn="just"/>
            <a:endParaRPr lang="en-IN" sz="1400" dirty="0">
              <a:latin typeface="Times New Roman" pitchFamily="18" charset="0"/>
              <a:cs typeface="Times New Roman" pitchFamily="18" charset="0"/>
            </a:endParaRPr>
          </a:p>
          <a:p>
            <a:pPr algn="just"/>
            <a:r>
              <a:rPr lang="en-IN" sz="1600" dirty="0">
                <a:latin typeface="Times New Roman" pitchFamily="18" charset="0"/>
                <a:cs typeface="Times New Roman" pitchFamily="18" charset="0"/>
              </a:rPr>
              <a:t>Provision of </a:t>
            </a:r>
            <a:r>
              <a:rPr lang="en-IN" sz="1500" dirty="0">
                <a:latin typeface="Times New Roman" pitchFamily="18" charset="0"/>
                <a:cs typeface="Times New Roman" pitchFamily="18" charset="0"/>
              </a:rPr>
              <a:t>FGD</a:t>
            </a:r>
            <a:r>
              <a:rPr lang="en-IN" sz="1600" dirty="0">
                <a:latin typeface="Times New Roman" pitchFamily="18" charset="0"/>
                <a:cs typeface="Times New Roman" pitchFamily="18" charset="0"/>
              </a:rPr>
              <a:t> (Flue-Gas Desulfurization) and </a:t>
            </a:r>
            <a:r>
              <a:rPr lang="en-IN" sz="1500" dirty="0">
                <a:latin typeface="Times New Roman" pitchFamily="18" charset="0"/>
                <a:cs typeface="Times New Roman" pitchFamily="18" charset="0"/>
              </a:rPr>
              <a:t>SCR</a:t>
            </a:r>
            <a:r>
              <a:rPr lang="en-IN" sz="1600" dirty="0">
                <a:latin typeface="Times New Roman" pitchFamily="18" charset="0"/>
                <a:cs typeface="Times New Roman" pitchFamily="18" charset="0"/>
              </a:rPr>
              <a:t> (Selective Catalytic Reduction) has been included in the scope to meet the latest environmental norms</a:t>
            </a:r>
            <a:r>
              <a:rPr lang="en-IN" sz="1600" dirty="0" smtClean="0">
                <a:latin typeface="Times New Roman" pitchFamily="18" charset="0"/>
                <a:cs typeface="Times New Roman" pitchFamily="18" charset="0"/>
              </a:rPr>
              <a:t>.</a:t>
            </a:r>
          </a:p>
          <a:p>
            <a:pPr algn="just"/>
            <a:endParaRPr lang="en-IN" sz="1400" dirty="0">
              <a:latin typeface="Times New Roman" pitchFamily="18" charset="0"/>
              <a:cs typeface="Times New Roman" pitchFamily="18" charset="0"/>
            </a:endParaRPr>
          </a:p>
          <a:p>
            <a:pPr algn="just"/>
            <a:r>
              <a:rPr lang="en-IN" sz="1600" dirty="0">
                <a:latin typeface="Times New Roman" pitchFamily="18" charset="0"/>
                <a:cs typeface="Times New Roman" pitchFamily="18" charset="0"/>
              </a:rPr>
              <a:t>The water requirement of the project is </a:t>
            </a:r>
            <a:r>
              <a:rPr lang="en-IN" sz="1600" dirty="0" err="1">
                <a:latin typeface="Times New Roman" pitchFamily="18" charset="0"/>
                <a:cs typeface="Times New Roman" pitchFamily="18" charset="0"/>
              </a:rPr>
              <a:t>fullfilled</a:t>
            </a:r>
            <a:r>
              <a:rPr lang="en-IN" sz="1600" dirty="0">
                <a:latin typeface="Times New Roman" pitchFamily="18" charset="0"/>
                <a:cs typeface="Times New Roman" pitchFamily="18" charset="0"/>
              </a:rPr>
              <a:t> from Lower </a:t>
            </a:r>
            <a:r>
              <a:rPr lang="en-IN" sz="1600" dirty="0" err="1">
                <a:latin typeface="Times New Roman" pitchFamily="18" charset="0"/>
                <a:cs typeface="Times New Roman" pitchFamily="18" charset="0"/>
              </a:rPr>
              <a:t>Ganga</a:t>
            </a:r>
            <a:r>
              <a:rPr lang="en-IN" sz="1600" dirty="0">
                <a:latin typeface="Times New Roman" pitchFamily="18" charset="0"/>
                <a:cs typeface="Times New Roman" pitchFamily="18" charset="0"/>
              </a:rPr>
              <a:t> Canal</a:t>
            </a:r>
            <a:r>
              <a:rPr lang="en-IN" sz="1600" dirty="0" smtClean="0">
                <a:latin typeface="Times New Roman" pitchFamily="18" charset="0"/>
                <a:cs typeface="Times New Roman" pitchFamily="18" charset="0"/>
              </a:rPr>
              <a:t>.</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571480" y="2143108"/>
          <a:ext cx="5857917" cy="2150148"/>
        </p:xfrm>
        <a:graphic>
          <a:graphicData uri="http://schemas.openxmlformats.org/drawingml/2006/table">
            <a:tbl>
              <a:tblPr/>
              <a:tblGrid>
                <a:gridCol w="377245"/>
                <a:gridCol w="1027994"/>
                <a:gridCol w="1086939"/>
                <a:gridCol w="1086939"/>
                <a:gridCol w="941936"/>
                <a:gridCol w="1336864"/>
              </a:tblGrid>
              <a:tr h="497800">
                <a:tc>
                  <a:txBody>
                    <a:bodyPr/>
                    <a:lstStyle/>
                    <a:p>
                      <a:pPr algn="ctr">
                        <a:lnSpc>
                          <a:spcPct val="115000"/>
                        </a:lnSpc>
                        <a:spcAft>
                          <a:spcPts val="1000"/>
                        </a:spcAft>
                      </a:pPr>
                      <a:r>
                        <a:rPr lang="en-US" sz="1400" b="1" dirty="0" smtClean="0">
                          <a:solidFill>
                            <a:srgbClr val="FFFFFF"/>
                          </a:solidFill>
                          <a:latin typeface="Times New Roman"/>
                          <a:ea typeface="Times New Roman"/>
                          <a:cs typeface="Mangal"/>
                        </a:rPr>
                        <a:t>Sl. </a:t>
                      </a:r>
                      <a:r>
                        <a:rPr lang="en-US" sz="1400" b="1" dirty="0">
                          <a:solidFill>
                            <a:srgbClr val="FFFFFF"/>
                          </a:solidFill>
                          <a:latin typeface="Times New Roman"/>
                          <a:ea typeface="Times New Roman"/>
                          <a:cs typeface="Mangal"/>
                        </a:rPr>
                        <a:t>No</a:t>
                      </a:r>
                      <a:endParaRPr lang="en-IN" sz="1400" dirty="0">
                        <a:latin typeface="Calibri"/>
                        <a:ea typeface="Calibri"/>
                        <a:cs typeface="Mangal"/>
                      </a:endParaRPr>
                    </a:p>
                  </a:txBody>
                  <a:tcPr marL="6901" marR="6901" marT="6901" marB="6901" anchor="ctr">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solidFill>
                      <a:srgbClr val="164B49"/>
                    </a:solidFill>
                  </a:tcPr>
                </a:tc>
                <a:tc>
                  <a:txBody>
                    <a:bodyPr/>
                    <a:lstStyle/>
                    <a:p>
                      <a:pPr algn="ctr">
                        <a:lnSpc>
                          <a:spcPct val="115000"/>
                        </a:lnSpc>
                        <a:spcAft>
                          <a:spcPts val="1000"/>
                        </a:spcAft>
                      </a:pPr>
                      <a:r>
                        <a:rPr lang="en-US" sz="1400" b="1">
                          <a:solidFill>
                            <a:srgbClr val="FFFFFF"/>
                          </a:solidFill>
                          <a:latin typeface="Times New Roman"/>
                          <a:ea typeface="Times New Roman"/>
                          <a:cs typeface="Mangal"/>
                        </a:rPr>
                        <a:t>Project</a:t>
                      </a:r>
                      <a:endParaRPr lang="en-IN" sz="1400">
                        <a:latin typeface="Calibri"/>
                        <a:ea typeface="Calibri"/>
                        <a:cs typeface="Mangal"/>
                      </a:endParaRPr>
                    </a:p>
                  </a:txBody>
                  <a:tcPr marL="6901" marR="6901" marT="6901" marB="6901" anchor="ctr">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solidFill>
                      <a:srgbClr val="164B49"/>
                    </a:solidFill>
                  </a:tcPr>
                </a:tc>
                <a:tc>
                  <a:txBody>
                    <a:bodyPr/>
                    <a:lstStyle/>
                    <a:p>
                      <a:pPr algn="ctr">
                        <a:lnSpc>
                          <a:spcPct val="115000"/>
                        </a:lnSpc>
                        <a:spcAft>
                          <a:spcPts val="1000"/>
                        </a:spcAft>
                      </a:pPr>
                      <a:r>
                        <a:rPr lang="en-US" sz="1400" b="1" dirty="0">
                          <a:solidFill>
                            <a:srgbClr val="FFFFFF"/>
                          </a:solidFill>
                          <a:latin typeface="Times New Roman"/>
                          <a:ea typeface="Times New Roman"/>
                          <a:cs typeface="Mangal"/>
                        </a:rPr>
                        <a:t>Ownership</a:t>
                      </a:r>
                      <a:endParaRPr lang="en-IN" sz="1400" dirty="0">
                        <a:latin typeface="Calibri"/>
                        <a:ea typeface="Calibri"/>
                        <a:cs typeface="Mangal"/>
                      </a:endParaRPr>
                    </a:p>
                  </a:txBody>
                  <a:tcPr marL="6901" marR="6901" marT="6901" marB="6901" anchor="ctr">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solidFill>
                      <a:srgbClr val="164B49"/>
                    </a:solidFill>
                  </a:tcPr>
                </a:tc>
                <a:tc>
                  <a:txBody>
                    <a:bodyPr/>
                    <a:lstStyle/>
                    <a:p>
                      <a:pPr algn="ctr">
                        <a:lnSpc>
                          <a:spcPct val="115000"/>
                        </a:lnSpc>
                        <a:spcAft>
                          <a:spcPts val="1000"/>
                        </a:spcAft>
                      </a:pPr>
                      <a:r>
                        <a:rPr lang="en-US" sz="1400" b="1">
                          <a:solidFill>
                            <a:srgbClr val="FFFFFF"/>
                          </a:solidFill>
                          <a:latin typeface="Times New Roman"/>
                          <a:ea typeface="Times New Roman"/>
                          <a:cs typeface="Mangal"/>
                        </a:rPr>
                        <a:t>Location</a:t>
                      </a:r>
                      <a:endParaRPr lang="en-IN" sz="1400">
                        <a:latin typeface="Calibri"/>
                        <a:ea typeface="Calibri"/>
                        <a:cs typeface="Mangal"/>
                      </a:endParaRPr>
                    </a:p>
                  </a:txBody>
                  <a:tcPr marL="6901" marR="6901" marT="6901" marB="6901" anchor="ctr">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solidFill>
                      <a:srgbClr val="164B49"/>
                    </a:solidFill>
                  </a:tcPr>
                </a:tc>
                <a:tc>
                  <a:txBody>
                    <a:bodyPr/>
                    <a:lstStyle/>
                    <a:p>
                      <a:pPr algn="ctr">
                        <a:lnSpc>
                          <a:spcPct val="115000"/>
                        </a:lnSpc>
                        <a:spcAft>
                          <a:spcPts val="1000"/>
                        </a:spcAft>
                      </a:pPr>
                      <a:r>
                        <a:rPr lang="en-US" sz="1400" b="1">
                          <a:solidFill>
                            <a:srgbClr val="FFFFFF"/>
                          </a:solidFill>
                          <a:latin typeface="Times New Roman"/>
                          <a:ea typeface="Times New Roman"/>
                          <a:cs typeface="Mangal"/>
                        </a:rPr>
                        <a:t>Capacity</a:t>
                      </a:r>
                      <a:endParaRPr lang="en-IN" sz="1400">
                        <a:latin typeface="Calibri"/>
                        <a:ea typeface="Calibri"/>
                        <a:cs typeface="Mangal"/>
                      </a:endParaRPr>
                    </a:p>
                  </a:txBody>
                  <a:tcPr marL="6901" marR="6901" marT="6901" marB="6901" anchor="ctr">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solidFill>
                      <a:srgbClr val="164B49"/>
                    </a:solidFill>
                  </a:tcPr>
                </a:tc>
                <a:tc>
                  <a:txBody>
                    <a:bodyPr/>
                    <a:lstStyle/>
                    <a:p>
                      <a:pPr algn="ctr">
                        <a:lnSpc>
                          <a:spcPct val="115000"/>
                        </a:lnSpc>
                        <a:spcAft>
                          <a:spcPts val="1000"/>
                        </a:spcAft>
                      </a:pPr>
                      <a:r>
                        <a:rPr lang="en-US" sz="1400" b="1" dirty="0">
                          <a:solidFill>
                            <a:srgbClr val="FFFFFF"/>
                          </a:solidFill>
                          <a:latin typeface="Times New Roman"/>
                          <a:ea typeface="Times New Roman"/>
                          <a:cs typeface="Mangal"/>
                        </a:rPr>
                        <a:t>Capacity Share of UPRVUNL</a:t>
                      </a:r>
                      <a:endParaRPr lang="en-IN" sz="1400" dirty="0">
                        <a:latin typeface="Calibri"/>
                        <a:ea typeface="Calibri"/>
                        <a:cs typeface="Mangal"/>
                      </a:endParaRPr>
                    </a:p>
                  </a:txBody>
                  <a:tcPr marL="6901" marR="6901" marT="6901" marB="6901" anchor="ctr">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solidFill>
                      <a:srgbClr val="164B49"/>
                    </a:solidFill>
                  </a:tcPr>
                </a:tc>
              </a:tr>
              <a:tr h="681579">
                <a:tc>
                  <a:txBody>
                    <a:bodyPr/>
                    <a:lstStyle/>
                    <a:p>
                      <a:pPr algn="ctr">
                        <a:lnSpc>
                          <a:spcPct val="115000"/>
                        </a:lnSpc>
                        <a:spcAft>
                          <a:spcPts val="1000"/>
                        </a:spcAft>
                      </a:pPr>
                      <a:r>
                        <a:rPr lang="en-US" sz="1200" b="1">
                          <a:latin typeface="Times New Roman"/>
                          <a:ea typeface="Times New Roman"/>
                          <a:cs typeface="Mangal"/>
                        </a:rPr>
                        <a:t>1</a:t>
                      </a:r>
                      <a:endParaRPr lang="en-IN" sz="1200">
                        <a:latin typeface="Calibri"/>
                        <a:ea typeface="Calibri"/>
                        <a:cs typeface="Mangal"/>
                      </a:endParaRPr>
                    </a:p>
                  </a:txBody>
                  <a:tcPr marL="6901" marR="6901" marT="6901" marB="6901">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tc>
                  <a:txBody>
                    <a:bodyPr/>
                    <a:lstStyle/>
                    <a:p>
                      <a:pPr algn="just">
                        <a:lnSpc>
                          <a:spcPct val="115000"/>
                        </a:lnSpc>
                        <a:spcAft>
                          <a:spcPts val="1000"/>
                        </a:spcAft>
                      </a:pPr>
                      <a:r>
                        <a:rPr lang="en-US" sz="1200" b="1" dirty="0" err="1">
                          <a:latin typeface="Times New Roman"/>
                          <a:ea typeface="Times New Roman"/>
                          <a:cs typeface="Mangal"/>
                        </a:rPr>
                        <a:t>Meja</a:t>
                      </a:r>
                      <a:r>
                        <a:rPr lang="en-US" sz="1200" b="1" dirty="0">
                          <a:latin typeface="Times New Roman"/>
                          <a:ea typeface="Times New Roman"/>
                          <a:cs typeface="Mangal"/>
                        </a:rPr>
                        <a:t> TPS</a:t>
                      </a:r>
                      <a:endParaRPr lang="en-IN" sz="1200" dirty="0">
                        <a:latin typeface="Calibri"/>
                        <a:ea typeface="Calibri"/>
                        <a:cs typeface="Mangal"/>
                      </a:endParaRPr>
                    </a:p>
                  </a:txBody>
                  <a:tcPr marL="6901" marR="6901" marT="6901" marB="6901">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tc>
                  <a:txBody>
                    <a:bodyPr/>
                    <a:lstStyle/>
                    <a:p>
                      <a:pPr algn="ctr">
                        <a:lnSpc>
                          <a:spcPct val="115000"/>
                        </a:lnSpc>
                        <a:spcAft>
                          <a:spcPts val="1000"/>
                        </a:spcAft>
                      </a:pPr>
                      <a:r>
                        <a:rPr lang="en-US" sz="1200" b="1" dirty="0">
                          <a:latin typeface="Times New Roman"/>
                          <a:ea typeface="Times New Roman"/>
                          <a:cs typeface="Mangal"/>
                        </a:rPr>
                        <a:t>UPRVUNL and NTPC</a:t>
                      </a:r>
                      <a:endParaRPr lang="en-IN" sz="1200" dirty="0">
                        <a:latin typeface="Calibri"/>
                        <a:ea typeface="Calibri"/>
                        <a:cs typeface="Mangal"/>
                      </a:endParaRPr>
                    </a:p>
                  </a:txBody>
                  <a:tcPr marL="6901" marR="6901" marT="6901" marB="6901">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tc>
                  <a:txBody>
                    <a:bodyPr/>
                    <a:lstStyle/>
                    <a:p>
                      <a:pPr algn="just">
                        <a:lnSpc>
                          <a:spcPct val="115000"/>
                        </a:lnSpc>
                        <a:spcAft>
                          <a:spcPts val="1000"/>
                        </a:spcAft>
                      </a:pPr>
                      <a:r>
                        <a:rPr lang="en-US" sz="1200" b="1">
                          <a:latin typeface="Times New Roman"/>
                          <a:ea typeface="Times New Roman"/>
                          <a:cs typeface="Mangal"/>
                        </a:rPr>
                        <a:t>Meja, Allahabad</a:t>
                      </a:r>
                      <a:endParaRPr lang="en-IN" sz="1200">
                        <a:latin typeface="Calibri"/>
                        <a:ea typeface="Calibri"/>
                        <a:cs typeface="Mangal"/>
                      </a:endParaRPr>
                    </a:p>
                  </a:txBody>
                  <a:tcPr marL="6901" marR="6901" marT="6901" marB="6901">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tc>
                  <a:txBody>
                    <a:bodyPr/>
                    <a:lstStyle/>
                    <a:p>
                      <a:pPr algn="just">
                        <a:lnSpc>
                          <a:spcPct val="115000"/>
                        </a:lnSpc>
                        <a:spcAft>
                          <a:spcPts val="1000"/>
                        </a:spcAft>
                      </a:pPr>
                      <a:r>
                        <a:rPr lang="en-US" sz="1200" b="1" dirty="0">
                          <a:latin typeface="Times New Roman"/>
                          <a:ea typeface="Times New Roman"/>
                          <a:cs typeface="Mangal"/>
                        </a:rPr>
                        <a:t>2</a:t>
                      </a:r>
                      <a:r>
                        <a:rPr lang="en-US" sz="1100" b="1" dirty="0">
                          <a:latin typeface="Times New Roman"/>
                          <a:ea typeface="Times New Roman"/>
                          <a:cs typeface="Mangal"/>
                        </a:rPr>
                        <a:t>X</a:t>
                      </a:r>
                      <a:r>
                        <a:rPr lang="en-US" sz="1200" b="1" dirty="0">
                          <a:latin typeface="Times New Roman"/>
                          <a:ea typeface="Times New Roman"/>
                          <a:cs typeface="Mangal"/>
                        </a:rPr>
                        <a:t>660 MW</a:t>
                      </a:r>
                      <a:endParaRPr lang="en-IN" sz="1200" dirty="0">
                        <a:latin typeface="Calibri"/>
                        <a:ea typeface="Calibri"/>
                        <a:cs typeface="Mangal"/>
                      </a:endParaRPr>
                    </a:p>
                  </a:txBody>
                  <a:tcPr marL="6901" marR="6901" marT="6901" marB="6901">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tc>
                  <a:txBody>
                    <a:bodyPr/>
                    <a:lstStyle/>
                    <a:p>
                      <a:pPr algn="just">
                        <a:lnSpc>
                          <a:spcPct val="115000"/>
                        </a:lnSpc>
                        <a:spcAft>
                          <a:spcPts val="0"/>
                        </a:spcAft>
                      </a:pPr>
                      <a:r>
                        <a:rPr lang="en-US" sz="1200" b="1" dirty="0">
                          <a:latin typeface="Times New Roman"/>
                          <a:ea typeface="Times New Roman"/>
                          <a:cs typeface="Mangal"/>
                        </a:rPr>
                        <a:t>990 MW </a:t>
                      </a:r>
                      <a:endParaRPr lang="en-IN" sz="1200" dirty="0">
                        <a:latin typeface="Calibri"/>
                        <a:ea typeface="Calibri"/>
                        <a:cs typeface="Mangal"/>
                      </a:endParaRPr>
                    </a:p>
                    <a:p>
                      <a:pPr>
                        <a:lnSpc>
                          <a:spcPct val="115000"/>
                        </a:lnSpc>
                        <a:spcAft>
                          <a:spcPts val="0"/>
                        </a:spcAft>
                      </a:pPr>
                      <a:r>
                        <a:rPr lang="en-US" sz="1200" b="1" dirty="0">
                          <a:latin typeface="Times New Roman"/>
                          <a:ea typeface="Times New Roman"/>
                          <a:cs typeface="Mangal"/>
                        </a:rPr>
                        <a:t>(75% of Installed capacity)</a:t>
                      </a:r>
                      <a:endParaRPr lang="en-IN" sz="1200" dirty="0">
                        <a:latin typeface="Calibri"/>
                        <a:ea typeface="Calibri"/>
                        <a:cs typeface="Mangal"/>
                      </a:endParaRPr>
                    </a:p>
                  </a:txBody>
                  <a:tcPr marL="6901" marR="6901" marT="6901" marB="6901">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tr>
              <a:tr h="704873">
                <a:tc>
                  <a:txBody>
                    <a:bodyPr/>
                    <a:lstStyle/>
                    <a:p>
                      <a:pPr algn="ctr">
                        <a:lnSpc>
                          <a:spcPct val="115000"/>
                        </a:lnSpc>
                        <a:spcAft>
                          <a:spcPts val="1000"/>
                        </a:spcAft>
                      </a:pPr>
                      <a:r>
                        <a:rPr lang="en-US" sz="1200" b="1">
                          <a:latin typeface="Times New Roman"/>
                          <a:ea typeface="Times New Roman"/>
                          <a:cs typeface="Mangal"/>
                        </a:rPr>
                        <a:t>2</a:t>
                      </a:r>
                      <a:endParaRPr lang="en-IN" sz="1200">
                        <a:latin typeface="Calibri"/>
                        <a:ea typeface="Calibri"/>
                        <a:cs typeface="Mangal"/>
                      </a:endParaRPr>
                    </a:p>
                  </a:txBody>
                  <a:tcPr marL="6901" marR="6901" marT="6901" marB="6901">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tc>
                  <a:txBody>
                    <a:bodyPr/>
                    <a:lstStyle/>
                    <a:p>
                      <a:pPr algn="just">
                        <a:lnSpc>
                          <a:spcPct val="115000"/>
                        </a:lnSpc>
                        <a:spcAft>
                          <a:spcPts val="1000"/>
                        </a:spcAft>
                      </a:pPr>
                      <a:r>
                        <a:rPr lang="en-US" sz="1200" b="1" dirty="0" err="1">
                          <a:latin typeface="Times New Roman"/>
                          <a:ea typeface="Times New Roman"/>
                          <a:cs typeface="Mangal"/>
                        </a:rPr>
                        <a:t>Ghatampur</a:t>
                      </a:r>
                      <a:r>
                        <a:rPr lang="en-US" sz="1200" b="1" dirty="0">
                          <a:latin typeface="Times New Roman"/>
                          <a:ea typeface="Times New Roman"/>
                          <a:cs typeface="Mangal"/>
                        </a:rPr>
                        <a:t> TPS</a:t>
                      </a:r>
                      <a:endParaRPr lang="en-IN" sz="1200" dirty="0">
                        <a:latin typeface="Calibri"/>
                        <a:ea typeface="Calibri"/>
                        <a:cs typeface="Mangal"/>
                      </a:endParaRPr>
                    </a:p>
                  </a:txBody>
                  <a:tcPr marL="6901" marR="6901" marT="6901" marB="6901">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tc>
                  <a:txBody>
                    <a:bodyPr/>
                    <a:lstStyle/>
                    <a:p>
                      <a:pPr algn="ctr">
                        <a:lnSpc>
                          <a:spcPct val="115000"/>
                        </a:lnSpc>
                        <a:spcAft>
                          <a:spcPts val="1000"/>
                        </a:spcAft>
                      </a:pPr>
                      <a:r>
                        <a:rPr lang="en-US" sz="1200" b="1">
                          <a:latin typeface="Times New Roman"/>
                          <a:ea typeface="Times New Roman"/>
                          <a:cs typeface="Mangal"/>
                        </a:rPr>
                        <a:t>UPRVUNL and NLC</a:t>
                      </a:r>
                      <a:endParaRPr lang="en-IN" sz="1200">
                        <a:latin typeface="Calibri"/>
                        <a:ea typeface="Calibri"/>
                        <a:cs typeface="Mangal"/>
                      </a:endParaRPr>
                    </a:p>
                  </a:txBody>
                  <a:tcPr marL="6901" marR="6901" marT="6901" marB="6901">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tc>
                  <a:txBody>
                    <a:bodyPr/>
                    <a:lstStyle/>
                    <a:p>
                      <a:pPr algn="just">
                        <a:lnSpc>
                          <a:spcPct val="115000"/>
                        </a:lnSpc>
                        <a:spcAft>
                          <a:spcPts val="1000"/>
                        </a:spcAft>
                      </a:pPr>
                      <a:r>
                        <a:rPr lang="en-US" sz="1200" b="1">
                          <a:latin typeface="Times New Roman"/>
                          <a:ea typeface="Times New Roman"/>
                          <a:cs typeface="Mangal"/>
                        </a:rPr>
                        <a:t>Ghatampur, Kanpur</a:t>
                      </a:r>
                      <a:endParaRPr lang="en-IN" sz="1200">
                        <a:latin typeface="Calibri"/>
                        <a:ea typeface="Calibri"/>
                        <a:cs typeface="Mangal"/>
                      </a:endParaRPr>
                    </a:p>
                  </a:txBody>
                  <a:tcPr marL="6901" marR="6901" marT="6901" marB="6901">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tc>
                  <a:txBody>
                    <a:bodyPr/>
                    <a:lstStyle/>
                    <a:p>
                      <a:pPr algn="just">
                        <a:lnSpc>
                          <a:spcPct val="115000"/>
                        </a:lnSpc>
                        <a:spcAft>
                          <a:spcPts val="1000"/>
                        </a:spcAft>
                      </a:pPr>
                      <a:r>
                        <a:rPr lang="en-US" sz="1200" b="1" dirty="0">
                          <a:latin typeface="Times New Roman"/>
                          <a:ea typeface="Times New Roman"/>
                          <a:cs typeface="Mangal"/>
                        </a:rPr>
                        <a:t>3</a:t>
                      </a:r>
                      <a:r>
                        <a:rPr lang="en-US" sz="1100" b="1" dirty="0">
                          <a:latin typeface="Times New Roman"/>
                          <a:ea typeface="Times New Roman"/>
                          <a:cs typeface="Mangal"/>
                        </a:rPr>
                        <a:t>X</a:t>
                      </a:r>
                      <a:r>
                        <a:rPr lang="en-US" sz="1200" b="1" dirty="0">
                          <a:latin typeface="Times New Roman"/>
                          <a:ea typeface="Times New Roman"/>
                          <a:cs typeface="Mangal"/>
                        </a:rPr>
                        <a:t>660 MW</a:t>
                      </a:r>
                      <a:endParaRPr lang="en-IN" sz="1200" dirty="0">
                        <a:latin typeface="Calibri"/>
                        <a:ea typeface="Calibri"/>
                        <a:cs typeface="Mangal"/>
                      </a:endParaRPr>
                    </a:p>
                  </a:txBody>
                  <a:tcPr marL="6901" marR="6901" marT="6901" marB="6901">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tc>
                  <a:txBody>
                    <a:bodyPr/>
                    <a:lstStyle/>
                    <a:p>
                      <a:pPr algn="just">
                        <a:lnSpc>
                          <a:spcPct val="115000"/>
                        </a:lnSpc>
                        <a:spcAft>
                          <a:spcPts val="0"/>
                        </a:spcAft>
                      </a:pPr>
                      <a:r>
                        <a:rPr lang="en-US" sz="1200" b="1" dirty="0">
                          <a:latin typeface="Times New Roman"/>
                          <a:ea typeface="Times New Roman"/>
                          <a:cs typeface="Mangal"/>
                        </a:rPr>
                        <a:t>1275 MW </a:t>
                      </a:r>
                      <a:endParaRPr lang="en-IN" sz="1200" dirty="0">
                        <a:latin typeface="Calibri"/>
                        <a:ea typeface="Calibri"/>
                        <a:cs typeface="Mangal"/>
                      </a:endParaRPr>
                    </a:p>
                    <a:p>
                      <a:pPr>
                        <a:lnSpc>
                          <a:spcPct val="115000"/>
                        </a:lnSpc>
                        <a:spcAft>
                          <a:spcPts val="0"/>
                        </a:spcAft>
                      </a:pPr>
                      <a:r>
                        <a:rPr lang="en-US" sz="1200" b="1" dirty="0">
                          <a:latin typeface="Times New Roman"/>
                          <a:ea typeface="Times New Roman"/>
                          <a:cs typeface="Mangal"/>
                        </a:rPr>
                        <a:t>(64.39% of Installed capacity)</a:t>
                      </a:r>
                      <a:endParaRPr lang="en-IN" sz="1200" dirty="0">
                        <a:latin typeface="Calibri"/>
                        <a:ea typeface="Calibri"/>
                        <a:cs typeface="Mangal"/>
                      </a:endParaRPr>
                    </a:p>
                  </a:txBody>
                  <a:tcPr marL="6901" marR="6901" marT="6901" marB="6901">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tr>
              <a:tr h="258888">
                <a:tc gridSpan="3">
                  <a:txBody>
                    <a:bodyPr/>
                    <a:lstStyle/>
                    <a:p>
                      <a:pPr algn="ctr">
                        <a:lnSpc>
                          <a:spcPct val="115000"/>
                        </a:lnSpc>
                        <a:spcAft>
                          <a:spcPts val="1000"/>
                        </a:spcAft>
                      </a:pPr>
                      <a:r>
                        <a:rPr lang="en-US" sz="1400" b="1" dirty="0">
                          <a:latin typeface="Times New Roman"/>
                          <a:ea typeface="Times New Roman"/>
                          <a:cs typeface="Mangal"/>
                        </a:rPr>
                        <a:t>Total</a:t>
                      </a:r>
                      <a:endParaRPr lang="en-IN" sz="1400" dirty="0">
                        <a:latin typeface="Calibri"/>
                        <a:ea typeface="Calibri"/>
                        <a:cs typeface="Mangal"/>
                      </a:endParaRPr>
                    </a:p>
                  </a:txBody>
                  <a:tcPr marL="6901" marR="6901" marT="6901" marB="6901" anchor="ctr">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a:txBody>
                    <a:bodyPr/>
                    <a:lstStyle/>
                    <a:p>
                      <a:pPr>
                        <a:lnSpc>
                          <a:spcPct val="115000"/>
                        </a:lnSpc>
                      </a:pPr>
                      <a:endParaRPr lang="en-IN" sz="1400" dirty="0">
                        <a:latin typeface="Calibri"/>
                        <a:ea typeface="Times New Roman"/>
                        <a:cs typeface="Mangal"/>
                      </a:endParaRPr>
                    </a:p>
                  </a:txBody>
                  <a:tcPr marL="6901" marR="6901" marT="6901" marB="6901" anchor="ctr">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tc>
                  <a:txBody>
                    <a:bodyPr/>
                    <a:lstStyle/>
                    <a:p>
                      <a:pPr algn="ctr">
                        <a:lnSpc>
                          <a:spcPct val="115000"/>
                        </a:lnSpc>
                        <a:spcAft>
                          <a:spcPts val="1000"/>
                        </a:spcAft>
                      </a:pPr>
                      <a:r>
                        <a:rPr lang="en-US" sz="1400" b="1">
                          <a:latin typeface="Times New Roman"/>
                          <a:ea typeface="Times New Roman"/>
                          <a:cs typeface="Mangal"/>
                        </a:rPr>
                        <a:t>3300 MW</a:t>
                      </a:r>
                      <a:endParaRPr lang="en-IN" sz="1400">
                        <a:latin typeface="Calibri"/>
                        <a:ea typeface="Calibri"/>
                        <a:cs typeface="Mangal"/>
                      </a:endParaRPr>
                    </a:p>
                  </a:txBody>
                  <a:tcPr marL="6901" marR="6901" marT="6901" marB="6901" anchor="ctr">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tc>
                  <a:txBody>
                    <a:bodyPr/>
                    <a:lstStyle/>
                    <a:p>
                      <a:pPr algn="ctr">
                        <a:lnSpc>
                          <a:spcPct val="115000"/>
                        </a:lnSpc>
                        <a:spcAft>
                          <a:spcPts val="1000"/>
                        </a:spcAft>
                      </a:pPr>
                      <a:r>
                        <a:rPr lang="en-US" sz="1400" b="1" dirty="0">
                          <a:latin typeface="Times New Roman"/>
                          <a:ea typeface="Times New Roman"/>
                          <a:cs typeface="Mangal"/>
                        </a:rPr>
                        <a:t>2265 MW</a:t>
                      </a:r>
                      <a:endParaRPr lang="en-IN" sz="1400" dirty="0">
                        <a:latin typeface="Calibri"/>
                        <a:ea typeface="Calibri"/>
                        <a:cs typeface="Mangal"/>
                      </a:endParaRPr>
                    </a:p>
                  </a:txBody>
                  <a:tcPr marL="6901" marR="6901" marT="6901" marB="6901" anchor="ctr">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tr>
            </a:tbl>
          </a:graphicData>
        </a:graphic>
      </p:graphicFrame>
      <p:sp>
        <p:nvSpPr>
          <p:cNvPr id="2049" name="Rectangle 1"/>
          <p:cNvSpPr>
            <a:spLocks noChangeArrowheads="1"/>
          </p:cNvSpPr>
          <p:nvPr/>
        </p:nvSpPr>
        <p:spPr bwMode="auto">
          <a:xfrm>
            <a:off x="500042" y="714348"/>
            <a:ext cx="6072230" cy="16004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2"/>
                </a:solidFill>
                <a:effectLst/>
                <a:latin typeface="Times New Roman" pitchFamily="18" charset="0"/>
                <a:ea typeface="Times New Roman" pitchFamily="18" charset="0"/>
                <a:cs typeface="Times New Roman" pitchFamily="18" charset="0"/>
              </a:rPr>
              <a:t>JOINT VENTURES </a:t>
            </a:r>
            <a:endParaRPr kumimoji="0" lang="en-US" b="0" i="0" u="none" strike="noStrike" cap="none" normalizeH="0" baseline="0" dirty="0" smtClean="0">
              <a:ln>
                <a:noFill/>
              </a:ln>
              <a:solidFill>
                <a:schemeClr val="tx2"/>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 total of </a:t>
            </a:r>
            <a:r>
              <a:rPr kumimoji="0" lang="en-US" sz="15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3300 MW </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capacity is being added by </a:t>
            </a:r>
            <a:r>
              <a:rPr kumimoji="0" lang="en-US" sz="15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UPRVUNL</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in Joint Ventures with </a:t>
            </a:r>
            <a:r>
              <a:rPr kumimoji="0" lang="en-US" sz="15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NTPC L</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td and </a:t>
            </a:r>
            <a:r>
              <a:rPr kumimoji="0" lang="en-US" sz="15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NLC</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India Ltd (in which </a:t>
            </a:r>
            <a:r>
              <a:rPr kumimoji="0" lang="en-US" sz="15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2265 MW </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is the capacity share of </a:t>
            </a:r>
            <a:r>
              <a:rPr kumimoji="0" lang="en-US" sz="15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UPRVUNL)</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These power projects are under construction and expected to be commissioned very soon.</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0" name="Rectangle 2"/>
          <p:cNvSpPr>
            <a:spLocks noChangeArrowheads="1"/>
          </p:cNvSpPr>
          <p:nvPr/>
        </p:nvSpPr>
        <p:spPr bwMode="auto">
          <a:xfrm>
            <a:off x="571480" y="4281130"/>
            <a:ext cx="5929354" cy="486287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err="1" smtClean="0">
                <a:ln>
                  <a:noFill/>
                </a:ln>
                <a:solidFill>
                  <a:srgbClr val="1F497D"/>
                </a:solidFill>
                <a:effectLst/>
                <a:latin typeface="Times New Roman" pitchFamily="18" charset="0"/>
                <a:ea typeface="Times New Roman" pitchFamily="18" charset="0"/>
                <a:cs typeface="Times New Roman" pitchFamily="18" charset="0"/>
              </a:rPr>
              <a:t>Meja</a:t>
            </a:r>
            <a:r>
              <a:rPr kumimoji="0" lang="en-US" b="1" i="0" u="none" strike="noStrike" cap="none" normalizeH="0" baseline="0" dirty="0" smtClean="0">
                <a:ln>
                  <a:noFill/>
                </a:ln>
                <a:solidFill>
                  <a:srgbClr val="1F497D"/>
                </a:solidFill>
                <a:effectLst/>
                <a:latin typeface="Times New Roman" pitchFamily="18" charset="0"/>
                <a:ea typeface="Times New Roman" pitchFamily="18" charset="0"/>
                <a:cs typeface="Times New Roman" pitchFamily="18" charset="0"/>
              </a:rPr>
              <a:t> TPS (2</a:t>
            </a:r>
            <a:r>
              <a:rPr kumimoji="0" lang="en-US" sz="1600" b="1" i="0" u="none" strike="noStrike" cap="none" normalizeH="0" baseline="0" dirty="0" smtClean="0">
                <a:ln>
                  <a:noFill/>
                </a:ln>
                <a:solidFill>
                  <a:srgbClr val="1F497D"/>
                </a:solidFill>
                <a:effectLst/>
                <a:latin typeface="Times New Roman" pitchFamily="18" charset="0"/>
                <a:ea typeface="Times New Roman" pitchFamily="18" charset="0"/>
                <a:cs typeface="Times New Roman" pitchFamily="18" charset="0"/>
              </a:rPr>
              <a:t>X</a:t>
            </a:r>
            <a:r>
              <a:rPr kumimoji="0" lang="en-US" b="1" i="0" u="none" strike="noStrike" cap="none" normalizeH="0" baseline="0" dirty="0" smtClean="0">
                <a:ln>
                  <a:noFill/>
                </a:ln>
                <a:solidFill>
                  <a:srgbClr val="1F497D"/>
                </a:solidFill>
                <a:effectLst/>
                <a:latin typeface="Times New Roman" pitchFamily="18" charset="0"/>
                <a:ea typeface="Times New Roman" pitchFamily="18" charset="0"/>
                <a:cs typeface="Times New Roman" pitchFamily="18" charset="0"/>
              </a:rPr>
              <a:t>660MW)</a:t>
            </a: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Meja</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en-US" sz="15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TPS (2</a:t>
            </a:r>
            <a:r>
              <a:rPr kumimoji="0" lang="en-US"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X</a:t>
            </a:r>
            <a:r>
              <a:rPr kumimoji="0" lang="en-US" sz="15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660MW) </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has been installed by </a:t>
            </a:r>
            <a:r>
              <a:rPr kumimoji="0" lang="en-US" sz="16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Meja</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en-US" sz="16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Urja</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Nigam Private Limited </a:t>
            </a:r>
            <a:r>
              <a:rPr kumimoji="0" lang="en-US" sz="15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(MUNPL), </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a </a:t>
            </a:r>
            <a:r>
              <a:rPr kumimoji="0" lang="en-US" sz="15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50:50</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Joint Venture between </a:t>
            </a:r>
            <a:r>
              <a:rPr kumimoji="0" lang="en-US" sz="15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NTPC L</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imited and Uttar Pradesh </a:t>
            </a:r>
            <a:r>
              <a:rPr kumimoji="0" lang="en-US" sz="16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Rajya</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en-US" sz="16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Vidyut</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en-US" sz="16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Utpadan</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Nigam Ltd., established in 2008. The capacity share of </a:t>
            </a:r>
            <a:r>
              <a:rPr kumimoji="0" lang="en-US" sz="15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UPRVUNL</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in installed capacity is </a:t>
            </a:r>
            <a:r>
              <a:rPr kumimoji="0" lang="en-US" sz="15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75%</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which is equivalent to </a:t>
            </a:r>
            <a:r>
              <a:rPr kumimoji="0" lang="en-US" sz="15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990 MW.</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1200" dirty="0" smtClean="0">
              <a:solidFill>
                <a:srgbClr val="000000"/>
              </a:solidFill>
              <a:latin typeface="Times New Roman" pitchFamily="18" charset="0"/>
              <a:ea typeface="Calibri" pitchFamily="34" charset="0"/>
              <a:cs typeface="Times New Roman" pitchFamily="18" charset="0"/>
            </a:endParaRPr>
          </a:p>
          <a:p>
            <a:pPr algn="just"/>
            <a:r>
              <a:rPr lang="en-IN" sz="1600" dirty="0" smtClean="0">
                <a:latin typeface="Times New Roman" pitchFamily="18" charset="0"/>
                <a:cs typeface="Times New Roman" pitchFamily="18" charset="0"/>
              </a:rPr>
              <a:t>The power plant is located in </a:t>
            </a:r>
            <a:r>
              <a:rPr lang="en-IN" sz="1600" dirty="0" err="1" smtClean="0">
                <a:latin typeface="Times New Roman" pitchFamily="18" charset="0"/>
                <a:cs typeface="Times New Roman" pitchFamily="18" charset="0"/>
              </a:rPr>
              <a:t>Meja</a:t>
            </a:r>
            <a:r>
              <a:rPr lang="en-IN" sz="1600" dirty="0" smtClean="0">
                <a:latin typeface="Times New Roman" pitchFamily="18" charset="0"/>
                <a:cs typeface="Times New Roman" pitchFamily="18" charset="0"/>
              </a:rPr>
              <a:t> </a:t>
            </a:r>
            <a:r>
              <a:rPr lang="en-IN" sz="1600" dirty="0" err="1" smtClean="0">
                <a:latin typeface="Times New Roman" pitchFamily="18" charset="0"/>
                <a:cs typeface="Times New Roman" pitchFamily="18" charset="0"/>
              </a:rPr>
              <a:t>Tehsil</a:t>
            </a:r>
            <a:r>
              <a:rPr lang="en-IN" sz="1600" dirty="0" smtClean="0">
                <a:latin typeface="Times New Roman" pitchFamily="18" charset="0"/>
                <a:cs typeface="Times New Roman" pitchFamily="18" charset="0"/>
              </a:rPr>
              <a:t> in </a:t>
            </a:r>
            <a:r>
              <a:rPr lang="en-IN" sz="1600" dirty="0" err="1" smtClean="0">
                <a:latin typeface="Times New Roman" pitchFamily="18" charset="0"/>
                <a:cs typeface="Times New Roman" pitchFamily="18" charset="0"/>
              </a:rPr>
              <a:t>Prayagraj</a:t>
            </a:r>
            <a:r>
              <a:rPr lang="en-IN" sz="1600" dirty="0" smtClean="0">
                <a:latin typeface="Times New Roman" pitchFamily="18" charset="0"/>
                <a:cs typeface="Times New Roman" pitchFamily="18" charset="0"/>
              </a:rPr>
              <a:t> district, Uttar Pradesh. Both the units of the power plant have been commissioned. The power generated by the plant is supplied mainly to Uttar Pradesh along with the states of </a:t>
            </a:r>
            <a:r>
              <a:rPr lang="en-IN" sz="1600" dirty="0" err="1" smtClean="0">
                <a:latin typeface="Times New Roman" pitchFamily="18" charset="0"/>
                <a:cs typeface="Times New Roman" pitchFamily="18" charset="0"/>
              </a:rPr>
              <a:t>Uttarakhand</a:t>
            </a:r>
            <a:r>
              <a:rPr lang="en-IN" sz="1600" dirty="0" smtClean="0">
                <a:latin typeface="Times New Roman" pitchFamily="18" charset="0"/>
                <a:cs typeface="Times New Roman" pitchFamily="18" charset="0"/>
              </a:rPr>
              <a:t>, Chandigarh, Rajasthan, Punjab, J&amp;K, Delhi, Madhya Pradesh and Haryana.</a:t>
            </a:r>
          </a:p>
          <a:p>
            <a:pPr algn="just"/>
            <a:endParaRPr lang="en-IN" sz="1200" dirty="0" smtClean="0">
              <a:latin typeface="Times New Roman" pitchFamily="18" charset="0"/>
              <a:cs typeface="Times New Roman" pitchFamily="18" charset="0"/>
            </a:endParaRPr>
          </a:p>
          <a:p>
            <a:pPr algn="just"/>
            <a:r>
              <a:rPr lang="en-IN" sz="1600" dirty="0" smtClean="0">
                <a:latin typeface="Times New Roman" pitchFamily="18" charset="0"/>
                <a:cs typeface="Times New Roman" pitchFamily="18" charset="0"/>
              </a:rPr>
              <a:t>The water for the power plant is taken from river </a:t>
            </a:r>
            <a:r>
              <a:rPr lang="en-IN" sz="1600" dirty="0" err="1" smtClean="0">
                <a:latin typeface="Times New Roman" pitchFamily="18" charset="0"/>
                <a:cs typeface="Times New Roman" pitchFamily="18" charset="0"/>
              </a:rPr>
              <a:t>Ganga</a:t>
            </a:r>
            <a:r>
              <a:rPr lang="en-IN" sz="1600" dirty="0" smtClean="0">
                <a:latin typeface="Times New Roman" pitchFamily="18" charset="0"/>
                <a:cs typeface="Times New Roman" pitchFamily="18" charset="0"/>
              </a:rPr>
              <a:t>. The Pump house is located at </a:t>
            </a:r>
            <a:r>
              <a:rPr lang="en-IN" sz="1600" dirty="0" err="1" smtClean="0">
                <a:latin typeface="Times New Roman" pitchFamily="18" charset="0"/>
                <a:cs typeface="Times New Roman" pitchFamily="18" charset="0"/>
              </a:rPr>
              <a:t>Bijoura</a:t>
            </a:r>
            <a:r>
              <a:rPr lang="en-IN" sz="1600" dirty="0" smtClean="0">
                <a:latin typeface="Times New Roman" pitchFamily="18" charset="0"/>
                <a:cs typeface="Times New Roman" pitchFamily="18" charset="0"/>
              </a:rPr>
              <a:t> Village. The coal for the power plant is supplied by Northern Coalfield Limited and Central Coalfield Limited. The power-station is connected to the grid through two double circuit </a:t>
            </a:r>
            <a:r>
              <a:rPr lang="en-IN" sz="1500" dirty="0" smtClean="0">
                <a:latin typeface="Times New Roman" pitchFamily="18" charset="0"/>
                <a:cs typeface="Times New Roman" pitchFamily="18" charset="0"/>
              </a:rPr>
              <a:t>400 kV </a:t>
            </a:r>
            <a:r>
              <a:rPr lang="en-IN" sz="1600" dirty="0" smtClean="0">
                <a:latin typeface="Times New Roman" pitchFamily="18" charset="0"/>
                <a:cs typeface="Times New Roman" pitchFamily="18" charset="0"/>
              </a:rPr>
              <a:t>lines of </a:t>
            </a:r>
            <a:r>
              <a:rPr lang="en-IN" sz="1500" dirty="0" smtClean="0">
                <a:latin typeface="Times New Roman" pitchFamily="18" charset="0"/>
                <a:cs typeface="Times New Roman" pitchFamily="18" charset="0"/>
              </a:rPr>
              <a:t>UPPTCL</a:t>
            </a:r>
            <a:r>
              <a:rPr lang="en-IN" sz="1600" dirty="0" smtClean="0">
                <a:latin typeface="Times New Roman" pitchFamily="18" charset="0"/>
                <a:cs typeface="Times New Roman" pitchFamily="18" charset="0"/>
              </a:rPr>
              <a:t> and one double circuit </a:t>
            </a:r>
            <a:r>
              <a:rPr lang="en-IN" sz="1500" dirty="0" smtClean="0">
                <a:latin typeface="Times New Roman" pitchFamily="18" charset="0"/>
                <a:cs typeface="Times New Roman" pitchFamily="18" charset="0"/>
              </a:rPr>
              <a:t>400kV</a:t>
            </a:r>
            <a:r>
              <a:rPr lang="en-IN" sz="1600" dirty="0" smtClean="0">
                <a:latin typeface="Times New Roman" pitchFamily="18" charset="0"/>
                <a:cs typeface="Times New Roman" pitchFamily="18" charset="0"/>
              </a:rPr>
              <a:t> line of </a:t>
            </a:r>
            <a:r>
              <a:rPr lang="en-IN" sz="1500" dirty="0" smtClean="0">
                <a:latin typeface="Times New Roman" pitchFamily="18" charset="0"/>
                <a:cs typeface="Times New Roman" pitchFamily="18" charset="0"/>
              </a:rPr>
              <a:t>PGCIL.</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500042" y="1000100"/>
            <a:ext cx="6000792"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err="1" smtClean="0">
                <a:ln>
                  <a:noFill/>
                </a:ln>
                <a:solidFill>
                  <a:srgbClr val="1F497D"/>
                </a:solidFill>
                <a:effectLst/>
                <a:latin typeface="Times New Roman" pitchFamily="18" charset="0"/>
                <a:ea typeface="Times New Roman" pitchFamily="18" charset="0"/>
                <a:cs typeface="Times New Roman" pitchFamily="18" charset="0"/>
              </a:rPr>
              <a:t>Ghatampur</a:t>
            </a:r>
            <a:r>
              <a:rPr kumimoji="0" lang="en-US" b="1" i="0" u="none" strike="noStrike" cap="none" normalizeH="0" baseline="0" dirty="0" smtClean="0">
                <a:ln>
                  <a:noFill/>
                </a:ln>
                <a:solidFill>
                  <a:srgbClr val="1F497D"/>
                </a:solidFill>
                <a:effectLst/>
                <a:latin typeface="Times New Roman" pitchFamily="18" charset="0"/>
                <a:ea typeface="Times New Roman" pitchFamily="18" charset="0"/>
                <a:cs typeface="Times New Roman" pitchFamily="18" charset="0"/>
              </a:rPr>
              <a:t> TPS (3</a:t>
            </a:r>
            <a:r>
              <a:rPr kumimoji="0" lang="en-US" sz="1600" b="1" i="0" u="none" strike="noStrike" cap="none" normalizeH="0" baseline="0" dirty="0" smtClean="0">
                <a:ln>
                  <a:noFill/>
                </a:ln>
                <a:solidFill>
                  <a:srgbClr val="1F497D"/>
                </a:solidFill>
                <a:effectLst/>
                <a:latin typeface="Times New Roman" pitchFamily="18" charset="0"/>
                <a:ea typeface="Times New Roman" pitchFamily="18" charset="0"/>
                <a:cs typeface="Times New Roman" pitchFamily="18" charset="0"/>
              </a:rPr>
              <a:t>X</a:t>
            </a:r>
            <a:r>
              <a:rPr kumimoji="0" lang="en-US" b="1" i="0" u="none" strike="noStrike" cap="none" normalizeH="0" baseline="0" dirty="0" smtClean="0">
                <a:ln>
                  <a:noFill/>
                </a:ln>
                <a:solidFill>
                  <a:srgbClr val="1F497D"/>
                </a:solidFill>
                <a:effectLst/>
                <a:latin typeface="Times New Roman" pitchFamily="18" charset="0"/>
                <a:ea typeface="Times New Roman" pitchFamily="18" charset="0"/>
                <a:cs typeface="Times New Roman" pitchFamily="18" charset="0"/>
              </a:rPr>
              <a:t>660MW)</a:t>
            </a: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Ghatampur</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TPS </a:t>
            </a:r>
            <a:r>
              <a:rPr kumimoji="0" lang="en-US" sz="15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(3</a:t>
            </a:r>
            <a:r>
              <a:rPr kumimoji="0" lang="en-US"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X</a:t>
            </a:r>
            <a:r>
              <a:rPr kumimoji="0" lang="en-US" sz="15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660MW) </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is being installed by </a:t>
            </a:r>
            <a:r>
              <a:rPr kumimoji="0" lang="en-US" sz="16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Neyveli</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Uttar Pradesh Power Limited </a:t>
            </a:r>
            <a:r>
              <a:rPr kumimoji="0" lang="en-US" sz="15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(NUPPL</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It is a Joint Venture of </a:t>
            </a:r>
            <a:r>
              <a:rPr kumimoji="0" lang="en-US" sz="15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U.P</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en-US" sz="16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Rajya</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en-US" sz="16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Vidyut</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en-US" sz="16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Utpadan</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Nigam Limited and </a:t>
            </a:r>
            <a:r>
              <a:rPr kumimoji="0" lang="en-US" sz="15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NLC</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India Limited. The equity share of </a:t>
            </a:r>
            <a:r>
              <a:rPr kumimoji="0" lang="en-US" sz="15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UPRVUNL</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is </a:t>
            </a:r>
            <a:r>
              <a:rPr kumimoji="0" lang="en-US" sz="15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49%</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and the capacity share of </a:t>
            </a:r>
            <a:r>
              <a:rPr kumimoji="0" lang="en-US" sz="15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UPRVUNL</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in installed capacity is </a:t>
            </a:r>
            <a:r>
              <a:rPr kumimoji="0" lang="en-US" sz="15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64.39% </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which is equivalent to </a:t>
            </a:r>
            <a:r>
              <a:rPr kumimoji="0" lang="en-US" sz="15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1275 MW</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This project is located in </a:t>
            </a:r>
            <a:r>
              <a:rPr kumimoji="0" lang="en-US" sz="16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Ghatampur</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en-US" sz="16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Distt</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Kanpur, Uttar Pradesh.</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The Government of Uttar Pradesh has accorded sanction for the supply of 80 cusec of water from Western Allahabad Branch Canal </a:t>
            </a:r>
            <a:r>
              <a:rPr kumimoji="0" lang="en-US" sz="15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(WABC) </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by saving the water by lining the canal and transfers the same at the downstream near </a:t>
            </a:r>
            <a:r>
              <a:rPr kumimoji="0" lang="en-US" sz="16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Bidhnu</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en-US" sz="16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Kasba</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Village to </a:t>
            </a:r>
            <a:r>
              <a:rPr kumimoji="0" lang="en-US" sz="16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Ghatampur</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Thermal Power Station </a:t>
            </a:r>
            <a:r>
              <a:rPr kumimoji="0" lang="en-US" sz="15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(GTPS) </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reservoir at site through underground pipes.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The </a:t>
            </a:r>
            <a:r>
              <a:rPr kumimoji="0" lang="en-US" sz="15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EPC</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contract was awarded to M/s </a:t>
            </a:r>
            <a:r>
              <a:rPr kumimoji="0" lang="en-US" sz="15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L&amp;T</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en-US" sz="15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MHPS</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Boilers </a:t>
            </a:r>
            <a:r>
              <a:rPr kumimoji="0" lang="en-US" sz="16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Pvt</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Limited and M/s </a:t>
            </a:r>
            <a:r>
              <a:rPr kumimoji="0" lang="en-US" sz="16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Alstom</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Bharat Forge Power Limited on August 2nd, </a:t>
            </a:r>
            <a:r>
              <a:rPr kumimoji="0" lang="en-US" sz="15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2016.</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The boiler package for the project is being supplied by M/s L&amp;T MHPS Boilers Pvt. Limited and the Turbine-Generator Package is being supplied by M/s </a:t>
            </a:r>
            <a:r>
              <a:rPr kumimoji="0" lang="en-US" sz="16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Alstom</a:t>
            </a:r>
            <a:r>
              <a:rPr kumimoji="0" lang="en-US" sz="1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Bharat Forge Power Limited.</a:t>
            </a: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2900" y="2133601"/>
            <a:ext cx="6172200" cy="4510101"/>
          </a:xfrm>
        </p:spPr>
        <p:txBody>
          <a:bodyPr>
            <a:normAutofit/>
          </a:bodyPr>
          <a:lstStyle/>
          <a:p>
            <a:pPr>
              <a:buNone/>
            </a:pPr>
            <a:r>
              <a:rPr lang="en-IN" sz="1800" b="1" cap="all" dirty="0" smtClean="0">
                <a:solidFill>
                  <a:schemeClr val="tx2"/>
                </a:solidFill>
                <a:latin typeface="Times New Roman" pitchFamily="18" charset="0"/>
                <a:cs typeface="Times New Roman" pitchFamily="18" charset="0"/>
              </a:rPr>
              <a:t>	SAHARPUR JAMARPANI COAL BLOCK</a:t>
            </a:r>
            <a:endParaRPr lang="en-IN" sz="1800" dirty="0" smtClean="0">
              <a:solidFill>
                <a:schemeClr val="tx2"/>
              </a:solidFill>
              <a:latin typeface="Times New Roman" pitchFamily="18" charset="0"/>
              <a:cs typeface="Times New Roman" pitchFamily="18" charset="0"/>
            </a:endParaRPr>
          </a:p>
          <a:p>
            <a:pPr>
              <a:buNone/>
            </a:pPr>
            <a:endParaRPr lang="en-IN" sz="1400" dirty="0" smtClean="0">
              <a:latin typeface="Times New Roman" pitchFamily="18" charset="0"/>
              <a:cs typeface="Times New Roman" pitchFamily="18" charset="0"/>
            </a:endParaRPr>
          </a:p>
          <a:p>
            <a:pPr algn="just">
              <a:buNone/>
            </a:pPr>
            <a:r>
              <a:rPr lang="en-IN" sz="1600" dirty="0" smtClean="0">
                <a:latin typeface="Times New Roman" pitchFamily="18" charset="0"/>
                <a:cs typeface="Times New Roman" pitchFamily="18" charset="0"/>
              </a:rPr>
              <a:t>	Ministry of Coal, Government of India has allocated </a:t>
            </a:r>
            <a:r>
              <a:rPr lang="en-IN" sz="1600" dirty="0" err="1" smtClean="0">
                <a:latin typeface="Times New Roman" pitchFamily="18" charset="0"/>
                <a:cs typeface="Times New Roman" pitchFamily="18" charset="0"/>
              </a:rPr>
              <a:t>Saharpur</a:t>
            </a:r>
            <a:r>
              <a:rPr lang="en-IN" sz="1600" dirty="0" smtClean="0">
                <a:latin typeface="Times New Roman" pitchFamily="18" charset="0"/>
                <a:cs typeface="Times New Roman" pitchFamily="18" charset="0"/>
              </a:rPr>
              <a:t> </a:t>
            </a:r>
            <a:r>
              <a:rPr lang="en-IN" sz="1600" dirty="0" err="1" smtClean="0">
                <a:latin typeface="Times New Roman" pitchFamily="18" charset="0"/>
                <a:cs typeface="Times New Roman" pitchFamily="18" charset="0"/>
              </a:rPr>
              <a:t>Jamarpani</a:t>
            </a:r>
            <a:r>
              <a:rPr lang="en-IN" sz="1600" dirty="0" smtClean="0">
                <a:latin typeface="Times New Roman" pitchFamily="18" charset="0"/>
                <a:cs typeface="Times New Roman" pitchFamily="18" charset="0"/>
              </a:rPr>
              <a:t> Coal Block to UP </a:t>
            </a:r>
            <a:r>
              <a:rPr lang="en-IN" sz="1600" dirty="0" err="1" smtClean="0">
                <a:latin typeface="Times New Roman" pitchFamily="18" charset="0"/>
                <a:cs typeface="Times New Roman" pitchFamily="18" charset="0"/>
              </a:rPr>
              <a:t>Rajya</a:t>
            </a:r>
            <a:r>
              <a:rPr lang="en-IN" sz="1600" dirty="0" smtClean="0">
                <a:latin typeface="Times New Roman" pitchFamily="18" charset="0"/>
                <a:cs typeface="Times New Roman" pitchFamily="18" charset="0"/>
              </a:rPr>
              <a:t> </a:t>
            </a:r>
            <a:r>
              <a:rPr lang="en-IN" sz="1600" dirty="0" err="1" smtClean="0">
                <a:latin typeface="Times New Roman" pitchFamily="18" charset="0"/>
                <a:cs typeface="Times New Roman" pitchFamily="18" charset="0"/>
              </a:rPr>
              <a:t>Vidyut</a:t>
            </a:r>
            <a:r>
              <a:rPr lang="en-IN" sz="1600" dirty="0" smtClean="0">
                <a:latin typeface="Times New Roman" pitchFamily="18" charset="0"/>
                <a:cs typeface="Times New Roman" pitchFamily="18" charset="0"/>
              </a:rPr>
              <a:t> </a:t>
            </a:r>
            <a:r>
              <a:rPr lang="en-IN" sz="1600" dirty="0" err="1" smtClean="0">
                <a:latin typeface="Times New Roman" pitchFamily="18" charset="0"/>
                <a:cs typeface="Times New Roman" pitchFamily="18" charset="0"/>
              </a:rPr>
              <a:t>Utpadan</a:t>
            </a:r>
            <a:r>
              <a:rPr lang="en-IN" sz="1600" dirty="0" smtClean="0">
                <a:latin typeface="Times New Roman" pitchFamily="18" charset="0"/>
                <a:cs typeface="Times New Roman" pitchFamily="18" charset="0"/>
              </a:rPr>
              <a:t> Nigam Limited to fulfil the coal requirements of </a:t>
            </a:r>
            <a:r>
              <a:rPr lang="en-IN" sz="1500" dirty="0" smtClean="0">
                <a:latin typeface="Times New Roman" pitchFamily="18" charset="0"/>
                <a:cs typeface="Times New Roman" pitchFamily="18" charset="0"/>
              </a:rPr>
              <a:t>UPRVUNL</a:t>
            </a:r>
            <a:r>
              <a:rPr lang="en-IN" sz="1600" dirty="0" smtClean="0">
                <a:latin typeface="Times New Roman" pitchFamily="18" charset="0"/>
                <a:cs typeface="Times New Roman" pitchFamily="18" charset="0"/>
              </a:rPr>
              <a:t> for upcoming new projects. It is located in </a:t>
            </a:r>
            <a:r>
              <a:rPr lang="en-IN" sz="1600" dirty="0" err="1" smtClean="0">
                <a:latin typeface="Times New Roman" pitchFamily="18" charset="0"/>
                <a:cs typeface="Times New Roman" pitchFamily="18" charset="0"/>
              </a:rPr>
              <a:t>Dumka</a:t>
            </a:r>
            <a:r>
              <a:rPr lang="en-IN" sz="1600" dirty="0" smtClean="0">
                <a:latin typeface="Times New Roman" pitchFamily="18" charset="0"/>
                <a:cs typeface="Times New Roman" pitchFamily="18" charset="0"/>
              </a:rPr>
              <a:t> district of Jharkhand.</a:t>
            </a:r>
          </a:p>
          <a:p>
            <a:pPr algn="just">
              <a:buNone/>
            </a:pPr>
            <a:endParaRPr lang="en-IN" sz="1600" dirty="0" smtClean="0">
              <a:latin typeface="Times New Roman" pitchFamily="18" charset="0"/>
              <a:cs typeface="Times New Roman" pitchFamily="18" charset="0"/>
            </a:endParaRPr>
          </a:p>
          <a:p>
            <a:pPr algn="just">
              <a:buNone/>
            </a:pPr>
            <a:r>
              <a:rPr lang="en-IN" sz="1600" dirty="0" smtClean="0">
                <a:latin typeface="Times New Roman" pitchFamily="18" charset="0"/>
                <a:cs typeface="Times New Roman" pitchFamily="18" charset="0"/>
              </a:rPr>
              <a:t>	New projects of </a:t>
            </a:r>
            <a:r>
              <a:rPr lang="en-IN" sz="1500" dirty="0" smtClean="0">
                <a:latin typeface="Times New Roman" pitchFamily="18" charset="0"/>
                <a:cs typeface="Times New Roman" pitchFamily="18" charset="0"/>
              </a:rPr>
              <a:t>UPRVUNL</a:t>
            </a:r>
            <a:r>
              <a:rPr lang="en-IN" sz="1600" dirty="0" smtClean="0">
                <a:latin typeface="Times New Roman" pitchFamily="18" charset="0"/>
                <a:cs typeface="Times New Roman" pitchFamily="18" charset="0"/>
              </a:rPr>
              <a:t> viz. </a:t>
            </a:r>
            <a:r>
              <a:rPr lang="en-IN" sz="1600" dirty="0" err="1" smtClean="0">
                <a:latin typeface="Times New Roman" pitchFamily="18" charset="0"/>
                <a:cs typeface="Times New Roman" pitchFamily="18" charset="0"/>
              </a:rPr>
              <a:t>Harduaganj</a:t>
            </a:r>
            <a:r>
              <a:rPr lang="en-IN" sz="1600" dirty="0" smtClean="0">
                <a:latin typeface="Times New Roman" pitchFamily="18" charset="0"/>
                <a:cs typeface="Times New Roman" pitchFamily="18" charset="0"/>
              </a:rPr>
              <a:t> Extension-II </a:t>
            </a:r>
            <a:r>
              <a:rPr lang="en-IN" sz="1500" dirty="0" smtClean="0">
                <a:latin typeface="Times New Roman" pitchFamily="18" charset="0"/>
                <a:cs typeface="Times New Roman" pitchFamily="18" charset="0"/>
              </a:rPr>
              <a:t>(1</a:t>
            </a:r>
            <a:r>
              <a:rPr lang="en-IN" sz="1400" dirty="0" smtClean="0">
                <a:latin typeface="Times New Roman" pitchFamily="18" charset="0"/>
                <a:cs typeface="Times New Roman" pitchFamily="18" charset="0"/>
              </a:rPr>
              <a:t>X</a:t>
            </a:r>
            <a:r>
              <a:rPr lang="en-IN" sz="1500" dirty="0" smtClean="0">
                <a:latin typeface="Times New Roman" pitchFamily="18" charset="0"/>
                <a:cs typeface="Times New Roman" pitchFamily="18" charset="0"/>
              </a:rPr>
              <a:t>660MW), </a:t>
            </a:r>
            <a:r>
              <a:rPr lang="en-IN" sz="1600" dirty="0" err="1" smtClean="0">
                <a:latin typeface="Times New Roman" pitchFamily="18" charset="0"/>
                <a:cs typeface="Times New Roman" pitchFamily="18" charset="0"/>
              </a:rPr>
              <a:t>Obra</a:t>
            </a:r>
            <a:r>
              <a:rPr lang="en-IN" sz="1600" dirty="0" smtClean="0">
                <a:latin typeface="Times New Roman" pitchFamily="18" charset="0"/>
                <a:cs typeface="Times New Roman" pitchFamily="18" charset="0"/>
              </a:rPr>
              <a:t> </a:t>
            </a:r>
            <a:r>
              <a:rPr lang="en-IN" sz="1500" dirty="0" smtClean="0">
                <a:latin typeface="Times New Roman" pitchFamily="18" charset="0"/>
                <a:cs typeface="Times New Roman" pitchFamily="18" charset="0"/>
              </a:rPr>
              <a:t>‘C’ (2</a:t>
            </a:r>
            <a:r>
              <a:rPr lang="en-IN" sz="1400" dirty="0" smtClean="0">
                <a:latin typeface="Times New Roman" pitchFamily="18" charset="0"/>
                <a:cs typeface="Times New Roman" pitchFamily="18" charset="0"/>
              </a:rPr>
              <a:t>X</a:t>
            </a:r>
            <a:r>
              <a:rPr lang="en-IN" sz="1500" dirty="0" smtClean="0">
                <a:latin typeface="Times New Roman" pitchFamily="18" charset="0"/>
                <a:cs typeface="Times New Roman" pitchFamily="18" charset="0"/>
              </a:rPr>
              <a:t>660MW)</a:t>
            </a:r>
            <a:r>
              <a:rPr lang="en-IN" sz="1600" dirty="0" smtClean="0">
                <a:latin typeface="Times New Roman" pitchFamily="18" charset="0"/>
                <a:cs typeface="Times New Roman" pitchFamily="18" charset="0"/>
              </a:rPr>
              <a:t>, </a:t>
            </a:r>
            <a:r>
              <a:rPr lang="en-IN" sz="1600" dirty="0" err="1" smtClean="0">
                <a:latin typeface="Times New Roman" pitchFamily="18" charset="0"/>
                <a:cs typeface="Times New Roman" pitchFamily="18" charset="0"/>
              </a:rPr>
              <a:t>Jawaharpur</a:t>
            </a:r>
            <a:r>
              <a:rPr lang="en-IN" sz="1600" dirty="0" smtClean="0">
                <a:latin typeface="Times New Roman" pitchFamily="18" charset="0"/>
                <a:cs typeface="Times New Roman" pitchFamily="18" charset="0"/>
              </a:rPr>
              <a:t> </a:t>
            </a:r>
            <a:r>
              <a:rPr lang="en-IN" sz="1500" dirty="0" smtClean="0">
                <a:latin typeface="Times New Roman" pitchFamily="18" charset="0"/>
                <a:cs typeface="Times New Roman" pitchFamily="18" charset="0"/>
              </a:rPr>
              <a:t>(2</a:t>
            </a:r>
            <a:r>
              <a:rPr lang="en-IN" sz="1400" dirty="0" smtClean="0">
                <a:latin typeface="Times New Roman" pitchFamily="18" charset="0"/>
                <a:cs typeface="Times New Roman" pitchFamily="18" charset="0"/>
              </a:rPr>
              <a:t>X</a:t>
            </a:r>
            <a:r>
              <a:rPr lang="en-IN" sz="1500" dirty="0" smtClean="0">
                <a:latin typeface="Times New Roman" pitchFamily="18" charset="0"/>
                <a:cs typeface="Times New Roman" pitchFamily="18" charset="0"/>
              </a:rPr>
              <a:t>660MW) </a:t>
            </a:r>
            <a:r>
              <a:rPr lang="en-IN" sz="1600" dirty="0" smtClean="0">
                <a:latin typeface="Times New Roman" pitchFamily="18" charset="0"/>
                <a:cs typeface="Times New Roman" pitchFamily="18" charset="0"/>
              </a:rPr>
              <a:t>and </a:t>
            </a:r>
            <a:r>
              <a:rPr lang="en-IN" sz="1600" dirty="0" err="1" smtClean="0">
                <a:latin typeface="Times New Roman" pitchFamily="18" charset="0"/>
                <a:cs typeface="Times New Roman" pitchFamily="18" charset="0"/>
              </a:rPr>
              <a:t>Panki</a:t>
            </a:r>
            <a:r>
              <a:rPr lang="en-IN" sz="1600" dirty="0" smtClean="0">
                <a:latin typeface="Times New Roman" pitchFamily="18" charset="0"/>
                <a:cs typeface="Times New Roman" pitchFamily="18" charset="0"/>
              </a:rPr>
              <a:t> Extension </a:t>
            </a:r>
            <a:r>
              <a:rPr lang="en-IN" sz="1500" dirty="0" smtClean="0">
                <a:latin typeface="Times New Roman" pitchFamily="18" charset="0"/>
                <a:cs typeface="Times New Roman" pitchFamily="18" charset="0"/>
              </a:rPr>
              <a:t>(1</a:t>
            </a:r>
            <a:r>
              <a:rPr lang="en-IN" sz="1400" dirty="0" smtClean="0">
                <a:latin typeface="Times New Roman" pitchFamily="18" charset="0"/>
                <a:cs typeface="Times New Roman" pitchFamily="18" charset="0"/>
              </a:rPr>
              <a:t>X</a:t>
            </a:r>
            <a:r>
              <a:rPr lang="en-IN" sz="1500" dirty="0" smtClean="0">
                <a:latin typeface="Times New Roman" pitchFamily="18" charset="0"/>
                <a:cs typeface="Times New Roman" pitchFamily="18" charset="0"/>
              </a:rPr>
              <a:t>660MW) </a:t>
            </a:r>
            <a:r>
              <a:rPr lang="en-IN" sz="1600" dirty="0" smtClean="0">
                <a:latin typeface="Times New Roman" pitchFamily="18" charset="0"/>
                <a:cs typeface="Times New Roman" pitchFamily="18" charset="0"/>
              </a:rPr>
              <a:t>will be fed by the coal from </a:t>
            </a:r>
            <a:r>
              <a:rPr lang="en-IN" sz="1600" dirty="0" err="1" smtClean="0">
                <a:latin typeface="Times New Roman" pitchFamily="18" charset="0"/>
                <a:cs typeface="Times New Roman" pitchFamily="18" charset="0"/>
              </a:rPr>
              <a:t>Saharpur</a:t>
            </a:r>
            <a:r>
              <a:rPr lang="en-IN" sz="1600" dirty="0" smtClean="0">
                <a:latin typeface="Times New Roman" pitchFamily="18" charset="0"/>
                <a:cs typeface="Times New Roman" pitchFamily="18" charset="0"/>
              </a:rPr>
              <a:t> </a:t>
            </a:r>
            <a:r>
              <a:rPr lang="en-IN" sz="1600" dirty="0" err="1" smtClean="0">
                <a:latin typeface="Times New Roman" pitchFamily="18" charset="0"/>
                <a:cs typeface="Times New Roman" pitchFamily="18" charset="0"/>
              </a:rPr>
              <a:t>Jamarpani</a:t>
            </a:r>
            <a:r>
              <a:rPr lang="en-IN" sz="1600" dirty="0" smtClean="0">
                <a:latin typeface="Times New Roman" pitchFamily="18" charset="0"/>
                <a:cs typeface="Times New Roman" pitchFamily="18" charset="0"/>
              </a:rPr>
              <a:t> Coal Block.</a:t>
            </a:r>
          </a:p>
          <a:p>
            <a:pPr algn="just">
              <a:buNone/>
            </a:pPr>
            <a:endParaRPr lang="en-IN" sz="1600" dirty="0" smtClean="0">
              <a:latin typeface="Times New Roman" pitchFamily="18" charset="0"/>
              <a:cs typeface="Times New Roman" pitchFamily="18" charset="0"/>
            </a:endParaRPr>
          </a:p>
          <a:p>
            <a:pPr algn="just">
              <a:buNone/>
            </a:pPr>
            <a:r>
              <a:rPr lang="en-IN" sz="1600" dirty="0" smtClean="0">
                <a:latin typeface="Times New Roman" pitchFamily="18" charset="0"/>
                <a:cs typeface="Times New Roman" pitchFamily="18" charset="0"/>
              </a:rPr>
              <a:t>	</a:t>
            </a:r>
            <a:r>
              <a:rPr lang="en-IN" sz="1500" dirty="0" smtClean="0">
                <a:latin typeface="Times New Roman" pitchFamily="18" charset="0"/>
                <a:cs typeface="Times New Roman" pitchFamily="18" charset="0"/>
              </a:rPr>
              <a:t>UPRVUNL</a:t>
            </a:r>
            <a:r>
              <a:rPr lang="en-IN" sz="1600" dirty="0" smtClean="0">
                <a:latin typeface="Times New Roman" pitchFamily="18" charset="0"/>
                <a:cs typeface="Times New Roman" pitchFamily="18" charset="0"/>
              </a:rPr>
              <a:t> is in the process to appoint M/s </a:t>
            </a:r>
            <a:r>
              <a:rPr lang="en-IN" sz="1500" dirty="0" smtClean="0">
                <a:latin typeface="Times New Roman" pitchFamily="18" charset="0"/>
                <a:cs typeface="Times New Roman" pitchFamily="18" charset="0"/>
              </a:rPr>
              <a:t>NLC</a:t>
            </a:r>
            <a:r>
              <a:rPr lang="en-IN" sz="1600" dirty="0" smtClean="0">
                <a:latin typeface="Times New Roman" pitchFamily="18" charset="0"/>
                <a:cs typeface="Times New Roman" pitchFamily="18" charset="0"/>
              </a:rPr>
              <a:t> India Limited, </a:t>
            </a:r>
            <a:r>
              <a:rPr lang="en-IN" sz="1600" dirty="0" err="1" smtClean="0">
                <a:latin typeface="Times New Roman" pitchFamily="18" charset="0"/>
                <a:cs typeface="Times New Roman" pitchFamily="18" charset="0"/>
              </a:rPr>
              <a:t>Neyveli</a:t>
            </a:r>
            <a:r>
              <a:rPr lang="en-IN" sz="1600" dirty="0" smtClean="0">
                <a:latin typeface="Times New Roman" pitchFamily="18" charset="0"/>
                <a:cs typeface="Times New Roman" pitchFamily="18" charset="0"/>
              </a:rPr>
              <a:t>  (‘</a:t>
            </a:r>
            <a:r>
              <a:rPr lang="en-IN" sz="1600" dirty="0" err="1" smtClean="0">
                <a:latin typeface="Times New Roman" pitchFamily="18" charset="0"/>
                <a:cs typeface="Times New Roman" pitchFamily="18" charset="0"/>
              </a:rPr>
              <a:t>Navratna</a:t>
            </a:r>
            <a:r>
              <a:rPr lang="en-IN" sz="1600" dirty="0" smtClean="0">
                <a:latin typeface="Times New Roman" pitchFamily="18" charset="0"/>
                <a:cs typeface="Times New Roman" pitchFamily="18" charset="0"/>
              </a:rPr>
              <a:t>’–</a:t>
            </a:r>
            <a:r>
              <a:rPr lang="en-IN" sz="1500" dirty="0" smtClean="0">
                <a:latin typeface="Times New Roman" pitchFamily="18" charset="0"/>
                <a:cs typeface="Times New Roman" pitchFamily="18" charset="0"/>
              </a:rPr>
              <a:t>A</a:t>
            </a:r>
            <a:r>
              <a:rPr lang="en-IN" sz="1600" dirty="0" smtClean="0">
                <a:latin typeface="Times New Roman" pitchFamily="18" charset="0"/>
                <a:cs typeface="Times New Roman" pitchFamily="18" charset="0"/>
              </a:rPr>
              <a:t> Government of India Enterprise) for consultancy &amp; supervisory work for development of this coal block through  Mine  Developer  &amp; Operator </a:t>
            </a:r>
            <a:r>
              <a:rPr lang="en-IN" sz="1500" dirty="0" smtClean="0">
                <a:latin typeface="Times New Roman" pitchFamily="18" charset="0"/>
                <a:cs typeface="Times New Roman" pitchFamily="18" charset="0"/>
              </a:rPr>
              <a:t>(MDO) </a:t>
            </a:r>
            <a:r>
              <a:rPr lang="en-IN" sz="1600" dirty="0" smtClean="0">
                <a:latin typeface="Times New Roman" pitchFamily="18" charset="0"/>
                <a:cs typeface="Times New Roman" pitchFamily="18" charset="0"/>
              </a:rPr>
              <a:t>route.</a:t>
            </a:r>
          </a:p>
          <a:p>
            <a:pPr algn="just"/>
            <a:endParaRPr lang="en-IN" dirty="0" smtClean="0">
              <a:latin typeface="Times New Roman" pitchFamily="18" charset="0"/>
              <a:cs typeface="Times New Roman" pitchFamily="18" charset="0"/>
            </a:endParaRPr>
          </a:p>
          <a:p>
            <a:endParaRPr lang="en-I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TotalTime>
  <Words>1797</Words>
  <Application>Microsoft Office PowerPoint</Application>
  <PresentationFormat>On-screen Show (4:3)</PresentationFormat>
  <Paragraphs>175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An   Overview  of  U.P. State Sector Power                                                                                                                                </vt:lpstr>
      <vt:lpstr>Slide 2</vt:lpstr>
      <vt:lpstr>Slide 3</vt:lpstr>
      <vt:lpstr>Slide 4</vt:lpstr>
      <vt:lpstr>Slide 5</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COMPAQ</dc:creator>
  <cp:lastModifiedBy>COMPAQ</cp:lastModifiedBy>
  <cp:revision>35</cp:revision>
  <dcterms:created xsi:type="dcterms:W3CDTF">2025-03-27T07:08:38Z</dcterms:created>
  <dcterms:modified xsi:type="dcterms:W3CDTF">2025-03-28T09:31:57Z</dcterms:modified>
</cp:coreProperties>
</file>